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5294810589622"/>
          <c:y val="8.5481068809425714E-2"/>
          <c:w val="0.76832438464876929"/>
          <c:h val="0.631489033604075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44D-4E28-8A36-B0B59151D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9.4E-2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6-4303-846B-A08C494AF1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44D-4E28-8A36-B0B59151DF82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44D-4E28-8A36-B0B59151D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9.6000000000000002E-2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6-4303-846B-A08C494AF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3719672"/>
        <c:axId val="563720328"/>
        <c:axId val="563137344"/>
      </c:bar3DChart>
      <c:catAx>
        <c:axId val="5637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  <c:auto val="1"/>
        <c:lblAlgn val="ctr"/>
        <c:lblOffset val="100"/>
        <c:noMultiLvlLbl val="0"/>
      </c:catAx>
      <c:valAx>
        <c:axId val="56372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19672"/>
        <c:crosses val="autoZero"/>
        <c:crossBetween val="between"/>
      </c:valAx>
      <c:serAx>
        <c:axId val="563137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5294810589622"/>
          <c:y val="8.5481068809425714E-2"/>
          <c:w val="0.76832438464876929"/>
          <c:h val="0.631489033604075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09E-4366-A286-E22030B48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3.1E-2</c:v>
                </c:pt>
                <c:pt idx="1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0-4E2E-ACCB-C001F64192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09E-4366-A286-E22030B48CA8}"/>
              </c:ext>
            </c:extLst>
          </c:dPt>
          <c:dPt>
            <c:idx val="1"/>
            <c:invertIfNegative val="0"/>
            <c:bubble3D val="0"/>
            <c:spPr>
              <a:solidFill>
                <a:srgbClr val="4472C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09E-4366-A286-E22030B48C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АПК</c:v>
                </c:pt>
                <c:pt idx="1">
                  <c:v>Промышл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9.8000000000000004E-2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0-4E2E-ACCB-C001F64192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3719672"/>
        <c:axId val="563720328"/>
        <c:axId val="563137344"/>
      </c:bar3DChart>
      <c:catAx>
        <c:axId val="5637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  <c:auto val="1"/>
        <c:lblAlgn val="ctr"/>
        <c:lblOffset val="100"/>
        <c:noMultiLvlLbl val="0"/>
      </c:catAx>
      <c:valAx>
        <c:axId val="563720328"/>
        <c:scaling>
          <c:orientation val="minMax"/>
          <c:max val="0.1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19672"/>
        <c:crosses val="autoZero"/>
        <c:crossBetween val="between"/>
      </c:valAx>
      <c:serAx>
        <c:axId val="5631373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7203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41F1C-1670-4385-9BF4-C8C031886C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C8A45C-287C-4FDD-AE5E-4201B1F73FC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1  Исследование и разработка</a:t>
          </a:r>
          <a:endParaRPr lang="ru-RU" sz="700" dirty="0"/>
        </a:p>
      </dgm:t>
    </dgm:pt>
    <dgm:pt modelId="{3F1D5B15-E6B9-42DD-AAFD-A64BEE1D6BBA}" type="parTrans" cxnId="{C1D8A58C-A074-4651-80F8-26535C0228F5}">
      <dgm:prSet/>
      <dgm:spPr/>
      <dgm:t>
        <a:bodyPr/>
        <a:lstStyle/>
        <a:p>
          <a:endParaRPr lang="ru-RU" sz="2000"/>
        </a:p>
      </dgm:t>
    </dgm:pt>
    <dgm:pt modelId="{A18AC75F-1D96-4F29-BDFF-E4E59600C576}" type="sibTrans" cxnId="{C1D8A58C-A074-4651-80F8-26535C0228F5}">
      <dgm:prSet/>
      <dgm:spPr/>
      <dgm:t>
        <a:bodyPr/>
        <a:lstStyle/>
        <a:p>
          <a:endParaRPr lang="ru-RU" sz="2000"/>
        </a:p>
      </dgm:t>
    </dgm:pt>
    <dgm:pt modelId="{797F6ECC-4064-49D6-A7D9-A32E4F2C441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2. Закупки и снабжение</a:t>
          </a:r>
          <a:endParaRPr lang="ru-RU" sz="700" b="1" dirty="0">
            <a:solidFill>
              <a:schemeClr val="bg1"/>
            </a:solidFill>
          </a:endParaRPr>
        </a:p>
      </dgm:t>
    </dgm:pt>
    <dgm:pt modelId="{C71E0A18-F26D-434A-B263-5141AD113DB1}" type="parTrans" cxnId="{AB2CCA14-FDA1-42FE-A7C8-DED46ED1AB7D}">
      <dgm:prSet/>
      <dgm:spPr/>
      <dgm:t>
        <a:bodyPr/>
        <a:lstStyle/>
        <a:p>
          <a:endParaRPr lang="ru-RU" sz="2000"/>
        </a:p>
      </dgm:t>
    </dgm:pt>
    <dgm:pt modelId="{0E37B380-B9B8-4D4D-B477-4D86905A83D3}" type="sibTrans" cxnId="{AB2CCA14-FDA1-42FE-A7C8-DED46ED1AB7D}">
      <dgm:prSet/>
      <dgm:spPr/>
      <dgm:t>
        <a:bodyPr/>
        <a:lstStyle/>
        <a:p>
          <a:endParaRPr lang="ru-RU" sz="2000"/>
        </a:p>
      </dgm:t>
    </dgm:pt>
    <dgm:pt modelId="{A28D7E92-0D55-43AC-9C0A-8B37387B0F6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700" b="1" dirty="0">
              <a:solidFill>
                <a:schemeClr val="tx1"/>
              </a:solidFill>
            </a:rPr>
            <a:t>3 Производство</a:t>
          </a:r>
        </a:p>
      </dgm:t>
    </dgm:pt>
    <dgm:pt modelId="{25C947A4-D9E6-4E87-920B-E85C03644498}" type="parTrans" cxnId="{29722F2E-3699-4B10-AFB5-5B8CFF4C3322}">
      <dgm:prSet/>
      <dgm:spPr/>
      <dgm:t>
        <a:bodyPr/>
        <a:lstStyle/>
        <a:p>
          <a:endParaRPr lang="ru-RU" sz="2000"/>
        </a:p>
      </dgm:t>
    </dgm:pt>
    <dgm:pt modelId="{28072B08-1161-4467-ACF5-52910BF81F96}" type="sibTrans" cxnId="{29722F2E-3699-4B10-AFB5-5B8CFF4C3322}">
      <dgm:prSet/>
      <dgm:spPr/>
      <dgm:t>
        <a:bodyPr/>
        <a:lstStyle/>
        <a:p>
          <a:endParaRPr lang="ru-RU" sz="2000"/>
        </a:p>
      </dgm:t>
    </dgm:pt>
    <dgm:pt modelId="{BD780DD7-08D2-4A11-87D7-9AF9DAEC5D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4. Контроль качества</a:t>
          </a:r>
          <a:endParaRPr lang="ru-RU" sz="700" dirty="0"/>
        </a:p>
      </dgm:t>
    </dgm:pt>
    <dgm:pt modelId="{8ECD2C06-7258-4E53-9346-084BCD0D2374}" type="parTrans" cxnId="{1C4E10FF-9B04-4EF9-945B-5A0DA5F11C0D}">
      <dgm:prSet/>
      <dgm:spPr/>
      <dgm:t>
        <a:bodyPr/>
        <a:lstStyle/>
        <a:p>
          <a:endParaRPr lang="ru-RU" sz="2000"/>
        </a:p>
      </dgm:t>
    </dgm:pt>
    <dgm:pt modelId="{4A5EAEEE-AE40-433B-9D14-B946B66449C1}" type="sibTrans" cxnId="{1C4E10FF-9B04-4EF9-945B-5A0DA5F11C0D}">
      <dgm:prSet/>
      <dgm:spPr/>
      <dgm:t>
        <a:bodyPr/>
        <a:lstStyle/>
        <a:p>
          <a:endParaRPr lang="ru-RU" sz="2000"/>
        </a:p>
      </dgm:t>
    </dgm:pt>
    <dgm:pt modelId="{2F8B2021-C78A-40A8-BD0E-928D297CA48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5. Логистика и склад</a:t>
          </a:r>
          <a:endParaRPr lang="ru-RU" sz="700" dirty="0"/>
        </a:p>
      </dgm:t>
    </dgm:pt>
    <dgm:pt modelId="{3FA4D4DE-62D2-4744-9CB2-49F9B60C2564}" type="parTrans" cxnId="{9408AE76-2EDB-420C-8B6B-C1C2224204B6}">
      <dgm:prSet/>
      <dgm:spPr/>
      <dgm:t>
        <a:bodyPr/>
        <a:lstStyle/>
        <a:p>
          <a:endParaRPr lang="ru-RU" sz="2000"/>
        </a:p>
      </dgm:t>
    </dgm:pt>
    <dgm:pt modelId="{EBA51345-C999-403A-90F4-7916539C507C}" type="sibTrans" cxnId="{9408AE76-2EDB-420C-8B6B-C1C2224204B6}">
      <dgm:prSet/>
      <dgm:spPr/>
      <dgm:t>
        <a:bodyPr/>
        <a:lstStyle/>
        <a:p>
          <a:endParaRPr lang="ru-RU" sz="2000"/>
        </a:p>
      </dgm:t>
    </dgm:pt>
    <dgm:pt modelId="{BB9431DB-71BE-41AC-9AAF-67FBFFA2855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6. Маркетинг и продажи</a:t>
          </a:r>
          <a:endParaRPr lang="ru-RU" sz="700" dirty="0"/>
        </a:p>
      </dgm:t>
    </dgm:pt>
    <dgm:pt modelId="{7E05B41A-7C94-4C53-8639-B176DDC8FC27}" type="parTrans" cxnId="{07606C4E-46C1-482F-A93B-1CCCC88F8C26}">
      <dgm:prSet/>
      <dgm:spPr/>
      <dgm:t>
        <a:bodyPr/>
        <a:lstStyle/>
        <a:p>
          <a:endParaRPr lang="ru-RU" sz="2000"/>
        </a:p>
      </dgm:t>
    </dgm:pt>
    <dgm:pt modelId="{208C20CB-16D8-4EE3-BD8A-7E2C1A2A738E}" type="sibTrans" cxnId="{07606C4E-46C1-482F-A93B-1CCCC88F8C26}">
      <dgm:prSet/>
      <dgm:spPr/>
      <dgm:t>
        <a:bodyPr/>
        <a:lstStyle/>
        <a:p>
          <a:endParaRPr lang="ru-RU" sz="2000"/>
        </a:p>
      </dgm:t>
    </dgm:pt>
    <dgm:pt modelId="{55AE8980-B7E7-437E-9F67-82E89940447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7. Обслуживание клиентов</a:t>
          </a:r>
          <a:endParaRPr lang="ru-RU" sz="700" dirty="0"/>
        </a:p>
      </dgm:t>
    </dgm:pt>
    <dgm:pt modelId="{D4C94B2C-B7E1-41B1-9716-D717CAC2B72A}" type="parTrans" cxnId="{365A4DCF-9231-4FF4-B832-4C45339F0D9B}">
      <dgm:prSet/>
      <dgm:spPr/>
      <dgm:t>
        <a:bodyPr/>
        <a:lstStyle/>
        <a:p>
          <a:endParaRPr lang="ru-RU" sz="2000"/>
        </a:p>
      </dgm:t>
    </dgm:pt>
    <dgm:pt modelId="{0D6A663B-2607-403B-B419-1160F933872E}" type="sibTrans" cxnId="{365A4DCF-9231-4FF4-B832-4C45339F0D9B}">
      <dgm:prSet/>
      <dgm:spPr/>
      <dgm:t>
        <a:bodyPr/>
        <a:lstStyle/>
        <a:p>
          <a:endParaRPr lang="ru-RU" sz="2000"/>
        </a:p>
      </dgm:t>
    </dgm:pt>
    <dgm:pt modelId="{6810A90E-E549-4388-9F36-ED3A8682937B}" type="pres">
      <dgm:prSet presAssocID="{1B641F1C-1670-4385-9BF4-C8C031886CD5}" presName="Name0" presStyleCnt="0">
        <dgm:presLayoutVars>
          <dgm:dir/>
          <dgm:animLvl val="lvl"/>
          <dgm:resizeHandles val="exact"/>
        </dgm:presLayoutVars>
      </dgm:prSet>
      <dgm:spPr/>
    </dgm:pt>
    <dgm:pt modelId="{625702E1-476B-477E-BF76-746471893699}" type="pres">
      <dgm:prSet presAssocID="{DDC8A45C-287C-4FDD-AE5E-4201B1F73FC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1571-6258-43F9-AD9B-93ECB21E78AC}" type="pres">
      <dgm:prSet presAssocID="{A18AC75F-1D96-4F29-BDFF-E4E59600C576}" presName="parTxOnlySpace" presStyleCnt="0"/>
      <dgm:spPr/>
    </dgm:pt>
    <dgm:pt modelId="{7CF9028B-7DD5-4DCB-9B79-8D6B5E7A319C}" type="pres">
      <dgm:prSet presAssocID="{797F6ECC-4064-49D6-A7D9-A32E4F2C441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EA58-5B67-4A0C-9471-2E0001DE5E50}" type="pres">
      <dgm:prSet presAssocID="{0E37B380-B9B8-4D4D-B477-4D86905A83D3}" presName="parTxOnlySpace" presStyleCnt="0"/>
      <dgm:spPr/>
    </dgm:pt>
    <dgm:pt modelId="{6E8F108E-9AF3-410A-8A6B-6DF83944C200}" type="pres">
      <dgm:prSet presAssocID="{A28D7E92-0D55-43AC-9C0A-8B37387B0F60}" presName="parTxOnly" presStyleLbl="node1" presStyleIdx="2" presStyleCnt="7" custScaleX="113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A4E-1FA3-45F2-89A4-988CA4C3CAB2}" type="pres">
      <dgm:prSet presAssocID="{28072B08-1161-4467-ACF5-52910BF81F96}" presName="parTxOnlySpace" presStyleCnt="0"/>
      <dgm:spPr/>
    </dgm:pt>
    <dgm:pt modelId="{DAB52562-A3AA-4BDF-877A-950B789450DF}" type="pres">
      <dgm:prSet presAssocID="{BD780DD7-08D2-4A11-87D7-9AF9DAEC5D56}" presName="parTxOnly" presStyleLbl="node1" presStyleIdx="3" presStyleCnt="7" custScaleX="9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719E-EE8D-48DA-98AF-BADC2BA5093C}" type="pres">
      <dgm:prSet presAssocID="{4A5EAEEE-AE40-433B-9D14-B946B66449C1}" presName="parTxOnlySpace" presStyleCnt="0"/>
      <dgm:spPr/>
    </dgm:pt>
    <dgm:pt modelId="{512A7400-74E5-44B4-A5F1-C43550AA7BD3}" type="pres">
      <dgm:prSet presAssocID="{2F8B2021-C78A-40A8-BD0E-928D297CA48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3713-CF99-40CB-B53E-625D1238B862}" type="pres">
      <dgm:prSet presAssocID="{EBA51345-C999-403A-90F4-7916539C507C}" presName="parTxOnlySpace" presStyleCnt="0"/>
      <dgm:spPr/>
    </dgm:pt>
    <dgm:pt modelId="{132C92A9-0B0F-4DAF-A9B4-7CA1B4E01A8B}" type="pres">
      <dgm:prSet presAssocID="{BB9431DB-71BE-41AC-9AAF-67FBFFA285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E30-46A8-43A9-82B6-78C754F2602E}" type="pres">
      <dgm:prSet presAssocID="{208C20CB-16D8-4EE3-BD8A-7E2C1A2A738E}" presName="parTxOnlySpace" presStyleCnt="0"/>
      <dgm:spPr/>
    </dgm:pt>
    <dgm:pt modelId="{11D9929E-8BC3-4DC0-ABD0-249F9A2BE091}" type="pres">
      <dgm:prSet presAssocID="{55AE8980-B7E7-437E-9F67-82E89940447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D6709-7C6C-4E84-A799-47BFC7F5F2DC}" type="presOf" srcId="{DDC8A45C-287C-4FDD-AE5E-4201B1F73FCB}" destId="{625702E1-476B-477E-BF76-746471893699}" srcOrd="0" destOrd="0" presId="urn:microsoft.com/office/officeart/2005/8/layout/chevron1"/>
    <dgm:cxn modelId="{847F9DDE-5DAF-4D73-A633-0918A6FD2750}" type="presOf" srcId="{A28D7E92-0D55-43AC-9C0A-8B37387B0F60}" destId="{6E8F108E-9AF3-410A-8A6B-6DF83944C200}" srcOrd="0" destOrd="0" presId="urn:microsoft.com/office/officeart/2005/8/layout/chevron1"/>
    <dgm:cxn modelId="{52F5683D-7425-49F5-B4F0-85E5CD37A925}" type="presOf" srcId="{55AE8980-B7E7-437E-9F67-82E89940447D}" destId="{11D9929E-8BC3-4DC0-ABD0-249F9A2BE091}" srcOrd="0" destOrd="0" presId="urn:microsoft.com/office/officeart/2005/8/layout/chevron1"/>
    <dgm:cxn modelId="{1C4E10FF-9B04-4EF9-945B-5A0DA5F11C0D}" srcId="{1B641F1C-1670-4385-9BF4-C8C031886CD5}" destId="{BD780DD7-08D2-4A11-87D7-9AF9DAEC5D56}" srcOrd="3" destOrd="0" parTransId="{8ECD2C06-7258-4E53-9346-084BCD0D2374}" sibTransId="{4A5EAEEE-AE40-433B-9D14-B946B66449C1}"/>
    <dgm:cxn modelId="{AB2CCA14-FDA1-42FE-A7C8-DED46ED1AB7D}" srcId="{1B641F1C-1670-4385-9BF4-C8C031886CD5}" destId="{797F6ECC-4064-49D6-A7D9-A32E4F2C4414}" srcOrd="1" destOrd="0" parTransId="{C71E0A18-F26D-434A-B263-5141AD113DB1}" sibTransId="{0E37B380-B9B8-4D4D-B477-4D86905A83D3}"/>
    <dgm:cxn modelId="{07606C4E-46C1-482F-A93B-1CCCC88F8C26}" srcId="{1B641F1C-1670-4385-9BF4-C8C031886CD5}" destId="{BB9431DB-71BE-41AC-9AAF-67FBFFA28553}" srcOrd="5" destOrd="0" parTransId="{7E05B41A-7C94-4C53-8639-B176DDC8FC27}" sibTransId="{208C20CB-16D8-4EE3-BD8A-7E2C1A2A738E}"/>
    <dgm:cxn modelId="{74DBBB12-B31F-439E-96D4-0538502E5280}" type="presOf" srcId="{BD780DD7-08D2-4A11-87D7-9AF9DAEC5D56}" destId="{DAB52562-A3AA-4BDF-877A-950B789450DF}" srcOrd="0" destOrd="0" presId="urn:microsoft.com/office/officeart/2005/8/layout/chevron1"/>
    <dgm:cxn modelId="{365A4DCF-9231-4FF4-B832-4C45339F0D9B}" srcId="{1B641F1C-1670-4385-9BF4-C8C031886CD5}" destId="{55AE8980-B7E7-437E-9F67-82E89940447D}" srcOrd="6" destOrd="0" parTransId="{D4C94B2C-B7E1-41B1-9716-D717CAC2B72A}" sibTransId="{0D6A663B-2607-403B-B419-1160F933872E}"/>
    <dgm:cxn modelId="{C1D8A58C-A074-4651-80F8-26535C0228F5}" srcId="{1B641F1C-1670-4385-9BF4-C8C031886CD5}" destId="{DDC8A45C-287C-4FDD-AE5E-4201B1F73FCB}" srcOrd="0" destOrd="0" parTransId="{3F1D5B15-E6B9-42DD-AAFD-A64BEE1D6BBA}" sibTransId="{A18AC75F-1D96-4F29-BDFF-E4E59600C576}"/>
    <dgm:cxn modelId="{3097335A-EF95-4481-83B5-5C81FA7D15DE}" type="presOf" srcId="{797F6ECC-4064-49D6-A7D9-A32E4F2C4414}" destId="{7CF9028B-7DD5-4DCB-9B79-8D6B5E7A319C}" srcOrd="0" destOrd="0" presId="urn:microsoft.com/office/officeart/2005/8/layout/chevron1"/>
    <dgm:cxn modelId="{29722F2E-3699-4B10-AFB5-5B8CFF4C3322}" srcId="{1B641F1C-1670-4385-9BF4-C8C031886CD5}" destId="{A28D7E92-0D55-43AC-9C0A-8B37387B0F60}" srcOrd="2" destOrd="0" parTransId="{25C947A4-D9E6-4E87-920B-E85C03644498}" sibTransId="{28072B08-1161-4467-ACF5-52910BF81F96}"/>
    <dgm:cxn modelId="{7DCEA8A2-8406-4FEB-9DFA-337EAE0229C6}" type="presOf" srcId="{2F8B2021-C78A-40A8-BD0E-928D297CA488}" destId="{512A7400-74E5-44B4-A5F1-C43550AA7BD3}" srcOrd="0" destOrd="0" presId="urn:microsoft.com/office/officeart/2005/8/layout/chevron1"/>
    <dgm:cxn modelId="{49497504-9BC0-4EC1-A782-868D3158E392}" type="presOf" srcId="{1B641F1C-1670-4385-9BF4-C8C031886CD5}" destId="{6810A90E-E549-4388-9F36-ED3A8682937B}" srcOrd="0" destOrd="0" presId="urn:microsoft.com/office/officeart/2005/8/layout/chevron1"/>
    <dgm:cxn modelId="{9408AE76-2EDB-420C-8B6B-C1C2224204B6}" srcId="{1B641F1C-1670-4385-9BF4-C8C031886CD5}" destId="{2F8B2021-C78A-40A8-BD0E-928D297CA488}" srcOrd="4" destOrd="0" parTransId="{3FA4D4DE-62D2-4744-9CB2-49F9B60C2564}" sibTransId="{EBA51345-C999-403A-90F4-7916539C507C}"/>
    <dgm:cxn modelId="{D112C536-F49C-46C6-B48A-B5CE5F527726}" type="presOf" srcId="{BB9431DB-71BE-41AC-9AAF-67FBFFA28553}" destId="{132C92A9-0B0F-4DAF-A9B4-7CA1B4E01A8B}" srcOrd="0" destOrd="0" presId="urn:microsoft.com/office/officeart/2005/8/layout/chevron1"/>
    <dgm:cxn modelId="{AA22D381-CC04-47FF-B521-83A9F0E927FC}" type="presParOf" srcId="{6810A90E-E549-4388-9F36-ED3A8682937B}" destId="{625702E1-476B-477E-BF76-746471893699}" srcOrd="0" destOrd="0" presId="urn:microsoft.com/office/officeart/2005/8/layout/chevron1"/>
    <dgm:cxn modelId="{CD6358C6-CE26-42D4-AB4E-E268DEBD7DA0}" type="presParOf" srcId="{6810A90E-E549-4388-9F36-ED3A8682937B}" destId="{9B1B1571-6258-43F9-AD9B-93ECB21E78AC}" srcOrd="1" destOrd="0" presId="urn:microsoft.com/office/officeart/2005/8/layout/chevron1"/>
    <dgm:cxn modelId="{2692C21F-B3D3-48FE-BA73-7D7DDDEE6CAB}" type="presParOf" srcId="{6810A90E-E549-4388-9F36-ED3A8682937B}" destId="{7CF9028B-7DD5-4DCB-9B79-8D6B5E7A319C}" srcOrd="2" destOrd="0" presId="urn:microsoft.com/office/officeart/2005/8/layout/chevron1"/>
    <dgm:cxn modelId="{D2184196-1366-4518-A372-5230E7CA91EA}" type="presParOf" srcId="{6810A90E-E549-4388-9F36-ED3A8682937B}" destId="{1320EA58-5B67-4A0C-9471-2E0001DE5E50}" srcOrd="3" destOrd="0" presId="urn:microsoft.com/office/officeart/2005/8/layout/chevron1"/>
    <dgm:cxn modelId="{D51F2ABF-4A9D-4342-85B6-92E4E5F39618}" type="presParOf" srcId="{6810A90E-E549-4388-9F36-ED3A8682937B}" destId="{6E8F108E-9AF3-410A-8A6B-6DF83944C200}" srcOrd="4" destOrd="0" presId="urn:microsoft.com/office/officeart/2005/8/layout/chevron1"/>
    <dgm:cxn modelId="{662DE55C-91BD-4F9B-9D74-BE63E653D127}" type="presParOf" srcId="{6810A90E-E549-4388-9F36-ED3A8682937B}" destId="{D6949A4E-1FA3-45F2-89A4-988CA4C3CAB2}" srcOrd="5" destOrd="0" presId="urn:microsoft.com/office/officeart/2005/8/layout/chevron1"/>
    <dgm:cxn modelId="{CAC80C7C-4941-44F5-B842-5E4DD4280367}" type="presParOf" srcId="{6810A90E-E549-4388-9F36-ED3A8682937B}" destId="{DAB52562-A3AA-4BDF-877A-950B789450DF}" srcOrd="6" destOrd="0" presId="urn:microsoft.com/office/officeart/2005/8/layout/chevron1"/>
    <dgm:cxn modelId="{0020FF30-F922-40B1-8C96-6800D0298C09}" type="presParOf" srcId="{6810A90E-E549-4388-9F36-ED3A8682937B}" destId="{62A4719E-EE8D-48DA-98AF-BADC2BA5093C}" srcOrd="7" destOrd="0" presId="urn:microsoft.com/office/officeart/2005/8/layout/chevron1"/>
    <dgm:cxn modelId="{822CD6EC-221E-4699-8809-59D7C3FB34C1}" type="presParOf" srcId="{6810A90E-E549-4388-9F36-ED3A8682937B}" destId="{512A7400-74E5-44B4-A5F1-C43550AA7BD3}" srcOrd="8" destOrd="0" presId="urn:microsoft.com/office/officeart/2005/8/layout/chevron1"/>
    <dgm:cxn modelId="{FBBA8BFC-1F7E-46E8-AF3C-12D2ABE1884A}" type="presParOf" srcId="{6810A90E-E549-4388-9F36-ED3A8682937B}" destId="{6E403713-CF99-40CB-B53E-625D1238B862}" srcOrd="9" destOrd="0" presId="urn:microsoft.com/office/officeart/2005/8/layout/chevron1"/>
    <dgm:cxn modelId="{F088FD56-B2FB-4654-8846-E1336E61594B}" type="presParOf" srcId="{6810A90E-E549-4388-9F36-ED3A8682937B}" destId="{132C92A9-0B0F-4DAF-A9B4-7CA1B4E01A8B}" srcOrd="10" destOrd="0" presId="urn:microsoft.com/office/officeart/2005/8/layout/chevron1"/>
    <dgm:cxn modelId="{F1113C6C-FD6D-4130-9F2B-CA52452CF964}" type="presParOf" srcId="{6810A90E-E549-4388-9F36-ED3A8682937B}" destId="{D1940E30-46A8-43A9-82B6-78C754F2602E}" srcOrd="11" destOrd="0" presId="urn:microsoft.com/office/officeart/2005/8/layout/chevron1"/>
    <dgm:cxn modelId="{6AB57CF5-5420-4AF1-814E-9A8CDD86EE21}" type="presParOf" srcId="{6810A90E-E549-4388-9F36-ED3A8682937B}" destId="{11D9929E-8BC3-4DC0-ABD0-249F9A2BE0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41F1C-1670-4385-9BF4-C8C031886C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C8A45C-287C-4FDD-AE5E-4201B1F73FC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1 Закупка</a:t>
          </a:r>
        </a:p>
      </dgm:t>
    </dgm:pt>
    <dgm:pt modelId="{3F1D5B15-E6B9-42DD-AAFD-A64BEE1D6BBA}" type="parTrans" cxnId="{C1D8A58C-A074-4651-80F8-26535C0228F5}">
      <dgm:prSet/>
      <dgm:spPr/>
      <dgm:t>
        <a:bodyPr/>
        <a:lstStyle/>
        <a:p>
          <a:endParaRPr lang="ru-RU" sz="2000"/>
        </a:p>
      </dgm:t>
    </dgm:pt>
    <dgm:pt modelId="{A18AC75F-1D96-4F29-BDFF-E4E59600C576}" type="sibTrans" cxnId="{C1D8A58C-A074-4651-80F8-26535C0228F5}">
      <dgm:prSet/>
      <dgm:spPr/>
      <dgm:t>
        <a:bodyPr/>
        <a:lstStyle/>
        <a:p>
          <a:endParaRPr lang="ru-RU" sz="2000"/>
        </a:p>
      </dgm:t>
    </dgm:pt>
    <dgm:pt modelId="{797F6ECC-4064-49D6-A7D9-A32E4F2C4414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800" b="1">
              <a:solidFill>
                <a:schemeClr val="tx1"/>
              </a:solidFill>
            </a:rPr>
            <a:t>2 НИОКР</a:t>
          </a:r>
        </a:p>
      </dgm:t>
    </dgm:pt>
    <dgm:pt modelId="{C71E0A18-F26D-434A-B263-5141AD113DB1}" type="parTrans" cxnId="{AB2CCA14-FDA1-42FE-A7C8-DED46ED1AB7D}">
      <dgm:prSet/>
      <dgm:spPr/>
      <dgm:t>
        <a:bodyPr/>
        <a:lstStyle/>
        <a:p>
          <a:endParaRPr lang="ru-RU" sz="2000"/>
        </a:p>
      </dgm:t>
    </dgm:pt>
    <dgm:pt modelId="{0E37B380-B9B8-4D4D-B477-4D86905A83D3}" type="sibTrans" cxnId="{AB2CCA14-FDA1-42FE-A7C8-DED46ED1AB7D}">
      <dgm:prSet/>
      <dgm:spPr/>
      <dgm:t>
        <a:bodyPr/>
        <a:lstStyle/>
        <a:p>
          <a:endParaRPr lang="ru-RU" sz="2000"/>
        </a:p>
      </dgm:t>
    </dgm:pt>
    <dgm:pt modelId="{A28D7E92-0D55-43AC-9C0A-8B37387B0F6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 b="1">
              <a:solidFill>
                <a:schemeClr val="bg1"/>
              </a:solidFill>
            </a:rPr>
            <a:t>3 Производство</a:t>
          </a:r>
        </a:p>
      </dgm:t>
    </dgm:pt>
    <dgm:pt modelId="{25C947A4-D9E6-4E87-920B-E85C03644498}" type="parTrans" cxnId="{29722F2E-3699-4B10-AFB5-5B8CFF4C3322}">
      <dgm:prSet/>
      <dgm:spPr/>
      <dgm:t>
        <a:bodyPr/>
        <a:lstStyle/>
        <a:p>
          <a:endParaRPr lang="ru-RU" sz="2000"/>
        </a:p>
      </dgm:t>
    </dgm:pt>
    <dgm:pt modelId="{28072B08-1161-4467-ACF5-52910BF81F96}" type="sibTrans" cxnId="{29722F2E-3699-4B10-AFB5-5B8CFF4C3322}">
      <dgm:prSet/>
      <dgm:spPr/>
      <dgm:t>
        <a:bodyPr/>
        <a:lstStyle/>
        <a:p>
          <a:endParaRPr lang="ru-RU" sz="2000"/>
        </a:p>
      </dgm:t>
    </dgm:pt>
    <dgm:pt modelId="{BD780DD7-08D2-4A11-87D7-9AF9DAEC5D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 dirty="0"/>
            <a:t>4 Контроль </a:t>
          </a:r>
        </a:p>
      </dgm:t>
    </dgm:pt>
    <dgm:pt modelId="{8ECD2C06-7258-4E53-9346-084BCD0D2374}" type="parTrans" cxnId="{1C4E10FF-9B04-4EF9-945B-5A0DA5F11C0D}">
      <dgm:prSet/>
      <dgm:spPr/>
      <dgm:t>
        <a:bodyPr/>
        <a:lstStyle/>
        <a:p>
          <a:endParaRPr lang="ru-RU" sz="2000"/>
        </a:p>
      </dgm:t>
    </dgm:pt>
    <dgm:pt modelId="{4A5EAEEE-AE40-433B-9D14-B946B66449C1}" type="sibTrans" cxnId="{1C4E10FF-9B04-4EF9-945B-5A0DA5F11C0D}">
      <dgm:prSet/>
      <dgm:spPr/>
      <dgm:t>
        <a:bodyPr/>
        <a:lstStyle/>
        <a:p>
          <a:endParaRPr lang="ru-RU" sz="2000"/>
        </a:p>
      </dgm:t>
    </dgm:pt>
    <dgm:pt modelId="{2F8B2021-C78A-40A8-BD0E-928D297CA48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5 Логистика</a:t>
          </a:r>
        </a:p>
      </dgm:t>
    </dgm:pt>
    <dgm:pt modelId="{3FA4D4DE-62D2-4744-9CB2-49F9B60C2564}" type="parTrans" cxnId="{9408AE76-2EDB-420C-8B6B-C1C2224204B6}">
      <dgm:prSet/>
      <dgm:spPr/>
      <dgm:t>
        <a:bodyPr/>
        <a:lstStyle/>
        <a:p>
          <a:endParaRPr lang="ru-RU" sz="2000"/>
        </a:p>
      </dgm:t>
    </dgm:pt>
    <dgm:pt modelId="{EBA51345-C999-403A-90F4-7916539C507C}" type="sibTrans" cxnId="{9408AE76-2EDB-420C-8B6B-C1C2224204B6}">
      <dgm:prSet/>
      <dgm:spPr/>
      <dgm:t>
        <a:bodyPr/>
        <a:lstStyle/>
        <a:p>
          <a:endParaRPr lang="ru-RU" sz="2000"/>
        </a:p>
      </dgm:t>
    </dgm:pt>
    <dgm:pt modelId="{BB9431DB-71BE-41AC-9AAF-67FBFFA2855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6 Реализация и сбыт</a:t>
          </a:r>
        </a:p>
      </dgm:t>
    </dgm:pt>
    <dgm:pt modelId="{7E05B41A-7C94-4C53-8639-B176DDC8FC27}" type="parTrans" cxnId="{07606C4E-46C1-482F-A93B-1CCCC88F8C26}">
      <dgm:prSet/>
      <dgm:spPr/>
      <dgm:t>
        <a:bodyPr/>
        <a:lstStyle/>
        <a:p>
          <a:endParaRPr lang="ru-RU" sz="2000"/>
        </a:p>
      </dgm:t>
    </dgm:pt>
    <dgm:pt modelId="{208C20CB-16D8-4EE3-BD8A-7E2C1A2A738E}" type="sibTrans" cxnId="{07606C4E-46C1-482F-A93B-1CCCC88F8C26}">
      <dgm:prSet/>
      <dgm:spPr/>
      <dgm:t>
        <a:bodyPr/>
        <a:lstStyle/>
        <a:p>
          <a:endParaRPr lang="ru-RU" sz="2000"/>
        </a:p>
      </dgm:t>
    </dgm:pt>
    <dgm:pt modelId="{55AE8980-B7E7-437E-9F67-82E89940447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800"/>
            <a:t>7 Маркетинг и реклама</a:t>
          </a:r>
        </a:p>
      </dgm:t>
    </dgm:pt>
    <dgm:pt modelId="{D4C94B2C-B7E1-41B1-9716-D717CAC2B72A}" type="parTrans" cxnId="{365A4DCF-9231-4FF4-B832-4C45339F0D9B}">
      <dgm:prSet/>
      <dgm:spPr/>
      <dgm:t>
        <a:bodyPr/>
        <a:lstStyle/>
        <a:p>
          <a:endParaRPr lang="ru-RU" sz="2000"/>
        </a:p>
      </dgm:t>
    </dgm:pt>
    <dgm:pt modelId="{0D6A663B-2607-403B-B419-1160F933872E}" type="sibTrans" cxnId="{365A4DCF-9231-4FF4-B832-4C45339F0D9B}">
      <dgm:prSet/>
      <dgm:spPr/>
      <dgm:t>
        <a:bodyPr/>
        <a:lstStyle/>
        <a:p>
          <a:endParaRPr lang="ru-RU" sz="2000"/>
        </a:p>
      </dgm:t>
    </dgm:pt>
    <dgm:pt modelId="{6810A90E-E549-4388-9F36-ED3A8682937B}" type="pres">
      <dgm:prSet presAssocID="{1B641F1C-1670-4385-9BF4-C8C031886CD5}" presName="Name0" presStyleCnt="0">
        <dgm:presLayoutVars>
          <dgm:dir/>
          <dgm:animLvl val="lvl"/>
          <dgm:resizeHandles val="exact"/>
        </dgm:presLayoutVars>
      </dgm:prSet>
      <dgm:spPr/>
    </dgm:pt>
    <dgm:pt modelId="{625702E1-476B-477E-BF76-746471893699}" type="pres">
      <dgm:prSet presAssocID="{DDC8A45C-287C-4FDD-AE5E-4201B1F73FC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1571-6258-43F9-AD9B-93ECB21E78AC}" type="pres">
      <dgm:prSet presAssocID="{A18AC75F-1D96-4F29-BDFF-E4E59600C576}" presName="parTxOnlySpace" presStyleCnt="0"/>
      <dgm:spPr/>
    </dgm:pt>
    <dgm:pt modelId="{7CF9028B-7DD5-4DCB-9B79-8D6B5E7A319C}" type="pres">
      <dgm:prSet presAssocID="{797F6ECC-4064-49D6-A7D9-A32E4F2C441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EA58-5B67-4A0C-9471-2E0001DE5E50}" type="pres">
      <dgm:prSet presAssocID="{0E37B380-B9B8-4D4D-B477-4D86905A83D3}" presName="parTxOnlySpace" presStyleCnt="0"/>
      <dgm:spPr/>
    </dgm:pt>
    <dgm:pt modelId="{6E8F108E-9AF3-410A-8A6B-6DF83944C200}" type="pres">
      <dgm:prSet presAssocID="{A28D7E92-0D55-43AC-9C0A-8B37387B0F60}" presName="parTxOnly" presStyleLbl="node1" presStyleIdx="2" presStyleCnt="7" custScaleX="113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A4E-1FA3-45F2-89A4-988CA4C3CAB2}" type="pres">
      <dgm:prSet presAssocID="{28072B08-1161-4467-ACF5-52910BF81F96}" presName="parTxOnlySpace" presStyleCnt="0"/>
      <dgm:spPr/>
    </dgm:pt>
    <dgm:pt modelId="{DAB52562-A3AA-4BDF-877A-950B789450DF}" type="pres">
      <dgm:prSet presAssocID="{BD780DD7-08D2-4A11-87D7-9AF9DAEC5D56}" presName="parTxOnly" presStyleLbl="node1" presStyleIdx="3" presStyleCnt="7" custScaleX="9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719E-EE8D-48DA-98AF-BADC2BA5093C}" type="pres">
      <dgm:prSet presAssocID="{4A5EAEEE-AE40-433B-9D14-B946B66449C1}" presName="parTxOnlySpace" presStyleCnt="0"/>
      <dgm:spPr/>
    </dgm:pt>
    <dgm:pt modelId="{512A7400-74E5-44B4-A5F1-C43550AA7BD3}" type="pres">
      <dgm:prSet presAssocID="{2F8B2021-C78A-40A8-BD0E-928D297CA48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3713-CF99-40CB-B53E-625D1238B862}" type="pres">
      <dgm:prSet presAssocID="{EBA51345-C999-403A-90F4-7916539C507C}" presName="parTxOnlySpace" presStyleCnt="0"/>
      <dgm:spPr/>
    </dgm:pt>
    <dgm:pt modelId="{132C92A9-0B0F-4DAF-A9B4-7CA1B4E01A8B}" type="pres">
      <dgm:prSet presAssocID="{BB9431DB-71BE-41AC-9AAF-67FBFFA285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E30-46A8-43A9-82B6-78C754F2602E}" type="pres">
      <dgm:prSet presAssocID="{208C20CB-16D8-4EE3-BD8A-7E2C1A2A738E}" presName="parTxOnlySpace" presStyleCnt="0"/>
      <dgm:spPr/>
    </dgm:pt>
    <dgm:pt modelId="{11D9929E-8BC3-4DC0-ABD0-249F9A2BE091}" type="pres">
      <dgm:prSet presAssocID="{55AE8980-B7E7-437E-9F67-82E89940447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D6709-7C6C-4E84-A799-47BFC7F5F2DC}" type="presOf" srcId="{DDC8A45C-287C-4FDD-AE5E-4201B1F73FCB}" destId="{625702E1-476B-477E-BF76-746471893699}" srcOrd="0" destOrd="0" presId="urn:microsoft.com/office/officeart/2005/8/layout/chevron1"/>
    <dgm:cxn modelId="{847F9DDE-5DAF-4D73-A633-0918A6FD2750}" type="presOf" srcId="{A28D7E92-0D55-43AC-9C0A-8B37387B0F60}" destId="{6E8F108E-9AF3-410A-8A6B-6DF83944C200}" srcOrd="0" destOrd="0" presId="urn:microsoft.com/office/officeart/2005/8/layout/chevron1"/>
    <dgm:cxn modelId="{52F5683D-7425-49F5-B4F0-85E5CD37A925}" type="presOf" srcId="{55AE8980-B7E7-437E-9F67-82E89940447D}" destId="{11D9929E-8BC3-4DC0-ABD0-249F9A2BE091}" srcOrd="0" destOrd="0" presId="urn:microsoft.com/office/officeart/2005/8/layout/chevron1"/>
    <dgm:cxn modelId="{1C4E10FF-9B04-4EF9-945B-5A0DA5F11C0D}" srcId="{1B641F1C-1670-4385-9BF4-C8C031886CD5}" destId="{BD780DD7-08D2-4A11-87D7-9AF9DAEC5D56}" srcOrd="3" destOrd="0" parTransId="{8ECD2C06-7258-4E53-9346-084BCD0D2374}" sibTransId="{4A5EAEEE-AE40-433B-9D14-B946B66449C1}"/>
    <dgm:cxn modelId="{AB2CCA14-FDA1-42FE-A7C8-DED46ED1AB7D}" srcId="{1B641F1C-1670-4385-9BF4-C8C031886CD5}" destId="{797F6ECC-4064-49D6-A7D9-A32E4F2C4414}" srcOrd="1" destOrd="0" parTransId="{C71E0A18-F26D-434A-B263-5141AD113DB1}" sibTransId="{0E37B380-B9B8-4D4D-B477-4D86905A83D3}"/>
    <dgm:cxn modelId="{07606C4E-46C1-482F-A93B-1CCCC88F8C26}" srcId="{1B641F1C-1670-4385-9BF4-C8C031886CD5}" destId="{BB9431DB-71BE-41AC-9AAF-67FBFFA28553}" srcOrd="5" destOrd="0" parTransId="{7E05B41A-7C94-4C53-8639-B176DDC8FC27}" sibTransId="{208C20CB-16D8-4EE3-BD8A-7E2C1A2A738E}"/>
    <dgm:cxn modelId="{74DBBB12-B31F-439E-96D4-0538502E5280}" type="presOf" srcId="{BD780DD7-08D2-4A11-87D7-9AF9DAEC5D56}" destId="{DAB52562-A3AA-4BDF-877A-950B789450DF}" srcOrd="0" destOrd="0" presId="urn:microsoft.com/office/officeart/2005/8/layout/chevron1"/>
    <dgm:cxn modelId="{365A4DCF-9231-4FF4-B832-4C45339F0D9B}" srcId="{1B641F1C-1670-4385-9BF4-C8C031886CD5}" destId="{55AE8980-B7E7-437E-9F67-82E89940447D}" srcOrd="6" destOrd="0" parTransId="{D4C94B2C-B7E1-41B1-9716-D717CAC2B72A}" sibTransId="{0D6A663B-2607-403B-B419-1160F933872E}"/>
    <dgm:cxn modelId="{C1D8A58C-A074-4651-80F8-26535C0228F5}" srcId="{1B641F1C-1670-4385-9BF4-C8C031886CD5}" destId="{DDC8A45C-287C-4FDD-AE5E-4201B1F73FCB}" srcOrd="0" destOrd="0" parTransId="{3F1D5B15-E6B9-42DD-AAFD-A64BEE1D6BBA}" sibTransId="{A18AC75F-1D96-4F29-BDFF-E4E59600C576}"/>
    <dgm:cxn modelId="{3097335A-EF95-4481-83B5-5C81FA7D15DE}" type="presOf" srcId="{797F6ECC-4064-49D6-A7D9-A32E4F2C4414}" destId="{7CF9028B-7DD5-4DCB-9B79-8D6B5E7A319C}" srcOrd="0" destOrd="0" presId="urn:microsoft.com/office/officeart/2005/8/layout/chevron1"/>
    <dgm:cxn modelId="{29722F2E-3699-4B10-AFB5-5B8CFF4C3322}" srcId="{1B641F1C-1670-4385-9BF4-C8C031886CD5}" destId="{A28D7E92-0D55-43AC-9C0A-8B37387B0F60}" srcOrd="2" destOrd="0" parTransId="{25C947A4-D9E6-4E87-920B-E85C03644498}" sibTransId="{28072B08-1161-4467-ACF5-52910BF81F96}"/>
    <dgm:cxn modelId="{7DCEA8A2-8406-4FEB-9DFA-337EAE0229C6}" type="presOf" srcId="{2F8B2021-C78A-40A8-BD0E-928D297CA488}" destId="{512A7400-74E5-44B4-A5F1-C43550AA7BD3}" srcOrd="0" destOrd="0" presId="urn:microsoft.com/office/officeart/2005/8/layout/chevron1"/>
    <dgm:cxn modelId="{49497504-9BC0-4EC1-A782-868D3158E392}" type="presOf" srcId="{1B641F1C-1670-4385-9BF4-C8C031886CD5}" destId="{6810A90E-E549-4388-9F36-ED3A8682937B}" srcOrd="0" destOrd="0" presId="urn:microsoft.com/office/officeart/2005/8/layout/chevron1"/>
    <dgm:cxn modelId="{9408AE76-2EDB-420C-8B6B-C1C2224204B6}" srcId="{1B641F1C-1670-4385-9BF4-C8C031886CD5}" destId="{2F8B2021-C78A-40A8-BD0E-928D297CA488}" srcOrd="4" destOrd="0" parTransId="{3FA4D4DE-62D2-4744-9CB2-49F9B60C2564}" sibTransId="{EBA51345-C999-403A-90F4-7916539C507C}"/>
    <dgm:cxn modelId="{D112C536-F49C-46C6-B48A-B5CE5F527726}" type="presOf" srcId="{BB9431DB-71BE-41AC-9AAF-67FBFFA28553}" destId="{132C92A9-0B0F-4DAF-A9B4-7CA1B4E01A8B}" srcOrd="0" destOrd="0" presId="urn:microsoft.com/office/officeart/2005/8/layout/chevron1"/>
    <dgm:cxn modelId="{AA22D381-CC04-47FF-B521-83A9F0E927FC}" type="presParOf" srcId="{6810A90E-E549-4388-9F36-ED3A8682937B}" destId="{625702E1-476B-477E-BF76-746471893699}" srcOrd="0" destOrd="0" presId="urn:microsoft.com/office/officeart/2005/8/layout/chevron1"/>
    <dgm:cxn modelId="{CD6358C6-CE26-42D4-AB4E-E268DEBD7DA0}" type="presParOf" srcId="{6810A90E-E549-4388-9F36-ED3A8682937B}" destId="{9B1B1571-6258-43F9-AD9B-93ECB21E78AC}" srcOrd="1" destOrd="0" presId="urn:microsoft.com/office/officeart/2005/8/layout/chevron1"/>
    <dgm:cxn modelId="{2692C21F-B3D3-48FE-BA73-7D7DDDEE6CAB}" type="presParOf" srcId="{6810A90E-E549-4388-9F36-ED3A8682937B}" destId="{7CF9028B-7DD5-4DCB-9B79-8D6B5E7A319C}" srcOrd="2" destOrd="0" presId="urn:microsoft.com/office/officeart/2005/8/layout/chevron1"/>
    <dgm:cxn modelId="{D2184196-1366-4518-A372-5230E7CA91EA}" type="presParOf" srcId="{6810A90E-E549-4388-9F36-ED3A8682937B}" destId="{1320EA58-5B67-4A0C-9471-2E0001DE5E50}" srcOrd="3" destOrd="0" presId="urn:microsoft.com/office/officeart/2005/8/layout/chevron1"/>
    <dgm:cxn modelId="{D51F2ABF-4A9D-4342-85B6-92E4E5F39618}" type="presParOf" srcId="{6810A90E-E549-4388-9F36-ED3A8682937B}" destId="{6E8F108E-9AF3-410A-8A6B-6DF83944C200}" srcOrd="4" destOrd="0" presId="urn:microsoft.com/office/officeart/2005/8/layout/chevron1"/>
    <dgm:cxn modelId="{662DE55C-91BD-4F9B-9D74-BE63E653D127}" type="presParOf" srcId="{6810A90E-E549-4388-9F36-ED3A8682937B}" destId="{D6949A4E-1FA3-45F2-89A4-988CA4C3CAB2}" srcOrd="5" destOrd="0" presId="urn:microsoft.com/office/officeart/2005/8/layout/chevron1"/>
    <dgm:cxn modelId="{CAC80C7C-4941-44F5-B842-5E4DD4280367}" type="presParOf" srcId="{6810A90E-E549-4388-9F36-ED3A8682937B}" destId="{DAB52562-A3AA-4BDF-877A-950B789450DF}" srcOrd="6" destOrd="0" presId="urn:microsoft.com/office/officeart/2005/8/layout/chevron1"/>
    <dgm:cxn modelId="{0020FF30-F922-40B1-8C96-6800D0298C09}" type="presParOf" srcId="{6810A90E-E549-4388-9F36-ED3A8682937B}" destId="{62A4719E-EE8D-48DA-98AF-BADC2BA5093C}" srcOrd="7" destOrd="0" presId="urn:microsoft.com/office/officeart/2005/8/layout/chevron1"/>
    <dgm:cxn modelId="{822CD6EC-221E-4699-8809-59D7C3FB34C1}" type="presParOf" srcId="{6810A90E-E549-4388-9F36-ED3A8682937B}" destId="{512A7400-74E5-44B4-A5F1-C43550AA7BD3}" srcOrd="8" destOrd="0" presId="urn:microsoft.com/office/officeart/2005/8/layout/chevron1"/>
    <dgm:cxn modelId="{FBBA8BFC-1F7E-46E8-AF3C-12D2ABE1884A}" type="presParOf" srcId="{6810A90E-E549-4388-9F36-ED3A8682937B}" destId="{6E403713-CF99-40CB-B53E-625D1238B862}" srcOrd="9" destOrd="0" presId="urn:microsoft.com/office/officeart/2005/8/layout/chevron1"/>
    <dgm:cxn modelId="{F088FD56-B2FB-4654-8846-E1336E61594B}" type="presParOf" srcId="{6810A90E-E549-4388-9F36-ED3A8682937B}" destId="{132C92A9-0B0F-4DAF-A9B4-7CA1B4E01A8B}" srcOrd="10" destOrd="0" presId="urn:microsoft.com/office/officeart/2005/8/layout/chevron1"/>
    <dgm:cxn modelId="{F1113C6C-FD6D-4130-9F2B-CA52452CF964}" type="presParOf" srcId="{6810A90E-E549-4388-9F36-ED3A8682937B}" destId="{D1940E30-46A8-43A9-82B6-78C754F2602E}" srcOrd="11" destOrd="0" presId="urn:microsoft.com/office/officeart/2005/8/layout/chevron1"/>
    <dgm:cxn modelId="{6AB57CF5-5420-4AF1-814E-9A8CDD86EE21}" type="presParOf" srcId="{6810A90E-E549-4388-9F36-ED3A8682937B}" destId="{11D9929E-8BC3-4DC0-ABD0-249F9A2BE0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641F1C-1670-4385-9BF4-C8C031886CD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DC8A45C-287C-4FDD-AE5E-4201B1F73FC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700" b="1" dirty="0" smtClean="0">
              <a:solidFill>
                <a:schemeClr val="tx1"/>
              </a:solidFill>
            </a:rPr>
            <a:t>1  Исследование и разработка</a:t>
          </a:r>
          <a:endParaRPr lang="ru-RU" sz="700" b="1" dirty="0">
            <a:solidFill>
              <a:schemeClr val="tx1"/>
            </a:solidFill>
          </a:endParaRPr>
        </a:p>
      </dgm:t>
    </dgm:pt>
    <dgm:pt modelId="{3F1D5B15-E6B9-42DD-AAFD-A64BEE1D6BBA}" type="parTrans" cxnId="{C1D8A58C-A074-4651-80F8-26535C0228F5}">
      <dgm:prSet/>
      <dgm:spPr/>
      <dgm:t>
        <a:bodyPr/>
        <a:lstStyle/>
        <a:p>
          <a:endParaRPr lang="ru-RU" sz="2000"/>
        </a:p>
      </dgm:t>
    </dgm:pt>
    <dgm:pt modelId="{A18AC75F-1D96-4F29-BDFF-E4E59600C576}" type="sibTrans" cxnId="{C1D8A58C-A074-4651-80F8-26535C0228F5}">
      <dgm:prSet/>
      <dgm:spPr/>
      <dgm:t>
        <a:bodyPr/>
        <a:lstStyle/>
        <a:p>
          <a:endParaRPr lang="ru-RU" sz="2000"/>
        </a:p>
      </dgm:t>
    </dgm:pt>
    <dgm:pt modelId="{797F6ECC-4064-49D6-A7D9-A32E4F2C441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2. Закупки и снабжение</a:t>
          </a:r>
          <a:endParaRPr lang="ru-RU" sz="700" b="1" dirty="0">
            <a:solidFill>
              <a:schemeClr val="bg1"/>
            </a:solidFill>
          </a:endParaRPr>
        </a:p>
      </dgm:t>
    </dgm:pt>
    <dgm:pt modelId="{C71E0A18-F26D-434A-B263-5141AD113DB1}" type="parTrans" cxnId="{AB2CCA14-FDA1-42FE-A7C8-DED46ED1AB7D}">
      <dgm:prSet/>
      <dgm:spPr/>
      <dgm:t>
        <a:bodyPr/>
        <a:lstStyle/>
        <a:p>
          <a:endParaRPr lang="ru-RU" sz="2000"/>
        </a:p>
      </dgm:t>
    </dgm:pt>
    <dgm:pt modelId="{0E37B380-B9B8-4D4D-B477-4D86905A83D3}" type="sibTrans" cxnId="{AB2CCA14-FDA1-42FE-A7C8-DED46ED1AB7D}">
      <dgm:prSet/>
      <dgm:spPr/>
      <dgm:t>
        <a:bodyPr/>
        <a:lstStyle/>
        <a:p>
          <a:endParaRPr lang="ru-RU" sz="2000"/>
        </a:p>
      </dgm:t>
    </dgm:pt>
    <dgm:pt modelId="{A28D7E92-0D55-43AC-9C0A-8B37387B0F60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b="1" dirty="0">
              <a:solidFill>
                <a:schemeClr val="bg1"/>
              </a:solidFill>
            </a:rPr>
            <a:t>3 Производство</a:t>
          </a:r>
        </a:p>
      </dgm:t>
    </dgm:pt>
    <dgm:pt modelId="{25C947A4-D9E6-4E87-920B-E85C03644498}" type="parTrans" cxnId="{29722F2E-3699-4B10-AFB5-5B8CFF4C3322}">
      <dgm:prSet/>
      <dgm:spPr/>
      <dgm:t>
        <a:bodyPr/>
        <a:lstStyle/>
        <a:p>
          <a:endParaRPr lang="ru-RU" sz="2000"/>
        </a:p>
      </dgm:t>
    </dgm:pt>
    <dgm:pt modelId="{28072B08-1161-4467-ACF5-52910BF81F96}" type="sibTrans" cxnId="{29722F2E-3699-4B10-AFB5-5B8CFF4C3322}">
      <dgm:prSet/>
      <dgm:spPr/>
      <dgm:t>
        <a:bodyPr/>
        <a:lstStyle/>
        <a:p>
          <a:endParaRPr lang="ru-RU" sz="2000"/>
        </a:p>
      </dgm:t>
    </dgm:pt>
    <dgm:pt modelId="{BD780DD7-08D2-4A11-87D7-9AF9DAEC5D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4. Контроль качества</a:t>
          </a:r>
          <a:endParaRPr lang="ru-RU" sz="700" dirty="0"/>
        </a:p>
      </dgm:t>
    </dgm:pt>
    <dgm:pt modelId="{8ECD2C06-7258-4E53-9346-084BCD0D2374}" type="parTrans" cxnId="{1C4E10FF-9B04-4EF9-945B-5A0DA5F11C0D}">
      <dgm:prSet/>
      <dgm:spPr/>
      <dgm:t>
        <a:bodyPr/>
        <a:lstStyle/>
        <a:p>
          <a:endParaRPr lang="ru-RU" sz="2000"/>
        </a:p>
      </dgm:t>
    </dgm:pt>
    <dgm:pt modelId="{4A5EAEEE-AE40-433B-9D14-B946B66449C1}" type="sibTrans" cxnId="{1C4E10FF-9B04-4EF9-945B-5A0DA5F11C0D}">
      <dgm:prSet/>
      <dgm:spPr/>
      <dgm:t>
        <a:bodyPr/>
        <a:lstStyle/>
        <a:p>
          <a:endParaRPr lang="ru-RU" sz="2000"/>
        </a:p>
      </dgm:t>
    </dgm:pt>
    <dgm:pt modelId="{2F8B2021-C78A-40A8-BD0E-928D297CA48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5. Логистика и склад</a:t>
          </a:r>
          <a:endParaRPr lang="ru-RU" sz="700" dirty="0"/>
        </a:p>
      </dgm:t>
    </dgm:pt>
    <dgm:pt modelId="{3FA4D4DE-62D2-4744-9CB2-49F9B60C2564}" type="parTrans" cxnId="{9408AE76-2EDB-420C-8B6B-C1C2224204B6}">
      <dgm:prSet/>
      <dgm:spPr/>
      <dgm:t>
        <a:bodyPr/>
        <a:lstStyle/>
        <a:p>
          <a:endParaRPr lang="ru-RU" sz="2000"/>
        </a:p>
      </dgm:t>
    </dgm:pt>
    <dgm:pt modelId="{EBA51345-C999-403A-90F4-7916539C507C}" type="sibTrans" cxnId="{9408AE76-2EDB-420C-8B6B-C1C2224204B6}">
      <dgm:prSet/>
      <dgm:spPr/>
      <dgm:t>
        <a:bodyPr/>
        <a:lstStyle/>
        <a:p>
          <a:endParaRPr lang="ru-RU" sz="2000"/>
        </a:p>
      </dgm:t>
    </dgm:pt>
    <dgm:pt modelId="{BB9431DB-71BE-41AC-9AAF-67FBFFA2855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6. Маркетинг и продажи</a:t>
          </a:r>
          <a:endParaRPr lang="ru-RU" sz="700" dirty="0"/>
        </a:p>
      </dgm:t>
    </dgm:pt>
    <dgm:pt modelId="{7E05B41A-7C94-4C53-8639-B176DDC8FC27}" type="parTrans" cxnId="{07606C4E-46C1-482F-A93B-1CCCC88F8C26}">
      <dgm:prSet/>
      <dgm:spPr/>
      <dgm:t>
        <a:bodyPr/>
        <a:lstStyle/>
        <a:p>
          <a:endParaRPr lang="ru-RU" sz="2000"/>
        </a:p>
      </dgm:t>
    </dgm:pt>
    <dgm:pt modelId="{208C20CB-16D8-4EE3-BD8A-7E2C1A2A738E}" type="sibTrans" cxnId="{07606C4E-46C1-482F-A93B-1CCCC88F8C26}">
      <dgm:prSet/>
      <dgm:spPr/>
      <dgm:t>
        <a:bodyPr/>
        <a:lstStyle/>
        <a:p>
          <a:endParaRPr lang="ru-RU" sz="2000"/>
        </a:p>
      </dgm:t>
    </dgm:pt>
    <dgm:pt modelId="{55AE8980-B7E7-437E-9F67-82E89940447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700" dirty="0" smtClean="0"/>
            <a:t>7. Обслуживание клиентов</a:t>
          </a:r>
          <a:endParaRPr lang="ru-RU" sz="700" dirty="0"/>
        </a:p>
      </dgm:t>
    </dgm:pt>
    <dgm:pt modelId="{D4C94B2C-B7E1-41B1-9716-D717CAC2B72A}" type="parTrans" cxnId="{365A4DCF-9231-4FF4-B832-4C45339F0D9B}">
      <dgm:prSet/>
      <dgm:spPr/>
      <dgm:t>
        <a:bodyPr/>
        <a:lstStyle/>
        <a:p>
          <a:endParaRPr lang="ru-RU" sz="2000"/>
        </a:p>
      </dgm:t>
    </dgm:pt>
    <dgm:pt modelId="{0D6A663B-2607-403B-B419-1160F933872E}" type="sibTrans" cxnId="{365A4DCF-9231-4FF4-B832-4C45339F0D9B}">
      <dgm:prSet/>
      <dgm:spPr/>
      <dgm:t>
        <a:bodyPr/>
        <a:lstStyle/>
        <a:p>
          <a:endParaRPr lang="ru-RU" sz="2000"/>
        </a:p>
      </dgm:t>
    </dgm:pt>
    <dgm:pt modelId="{6810A90E-E549-4388-9F36-ED3A8682937B}" type="pres">
      <dgm:prSet presAssocID="{1B641F1C-1670-4385-9BF4-C8C031886CD5}" presName="Name0" presStyleCnt="0">
        <dgm:presLayoutVars>
          <dgm:dir/>
          <dgm:animLvl val="lvl"/>
          <dgm:resizeHandles val="exact"/>
        </dgm:presLayoutVars>
      </dgm:prSet>
      <dgm:spPr/>
    </dgm:pt>
    <dgm:pt modelId="{625702E1-476B-477E-BF76-746471893699}" type="pres">
      <dgm:prSet presAssocID="{DDC8A45C-287C-4FDD-AE5E-4201B1F73FCB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B1571-6258-43F9-AD9B-93ECB21E78AC}" type="pres">
      <dgm:prSet presAssocID="{A18AC75F-1D96-4F29-BDFF-E4E59600C576}" presName="parTxOnlySpace" presStyleCnt="0"/>
      <dgm:spPr/>
    </dgm:pt>
    <dgm:pt modelId="{7CF9028B-7DD5-4DCB-9B79-8D6B5E7A319C}" type="pres">
      <dgm:prSet presAssocID="{797F6ECC-4064-49D6-A7D9-A32E4F2C441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EA58-5B67-4A0C-9471-2E0001DE5E50}" type="pres">
      <dgm:prSet presAssocID="{0E37B380-B9B8-4D4D-B477-4D86905A83D3}" presName="parTxOnlySpace" presStyleCnt="0"/>
      <dgm:spPr/>
    </dgm:pt>
    <dgm:pt modelId="{6E8F108E-9AF3-410A-8A6B-6DF83944C200}" type="pres">
      <dgm:prSet presAssocID="{A28D7E92-0D55-43AC-9C0A-8B37387B0F60}" presName="parTxOnly" presStyleLbl="node1" presStyleIdx="2" presStyleCnt="7" custScaleX="113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49A4E-1FA3-45F2-89A4-988CA4C3CAB2}" type="pres">
      <dgm:prSet presAssocID="{28072B08-1161-4467-ACF5-52910BF81F96}" presName="parTxOnlySpace" presStyleCnt="0"/>
      <dgm:spPr/>
    </dgm:pt>
    <dgm:pt modelId="{DAB52562-A3AA-4BDF-877A-950B789450DF}" type="pres">
      <dgm:prSet presAssocID="{BD780DD7-08D2-4A11-87D7-9AF9DAEC5D56}" presName="parTxOnly" presStyleLbl="node1" presStyleIdx="3" presStyleCnt="7" custScaleX="95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4719E-EE8D-48DA-98AF-BADC2BA5093C}" type="pres">
      <dgm:prSet presAssocID="{4A5EAEEE-AE40-433B-9D14-B946B66449C1}" presName="parTxOnlySpace" presStyleCnt="0"/>
      <dgm:spPr/>
    </dgm:pt>
    <dgm:pt modelId="{512A7400-74E5-44B4-A5F1-C43550AA7BD3}" type="pres">
      <dgm:prSet presAssocID="{2F8B2021-C78A-40A8-BD0E-928D297CA488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03713-CF99-40CB-B53E-625D1238B862}" type="pres">
      <dgm:prSet presAssocID="{EBA51345-C999-403A-90F4-7916539C507C}" presName="parTxOnlySpace" presStyleCnt="0"/>
      <dgm:spPr/>
    </dgm:pt>
    <dgm:pt modelId="{132C92A9-0B0F-4DAF-A9B4-7CA1B4E01A8B}" type="pres">
      <dgm:prSet presAssocID="{BB9431DB-71BE-41AC-9AAF-67FBFFA2855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0E30-46A8-43A9-82B6-78C754F2602E}" type="pres">
      <dgm:prSet presAssocID="{208C20CB-16D8-4EE3-BD8A-7E2C1A2A738E}" presName="parTxOnlySpace" presStyleCnt="0"/>
      <dgm:spPr/>
    </dgm:pt>
    <dgm:pt modelId="{11D9929E-8BC3-4DC0-ABD0-249F9A2BE091}" type="pres">
      <dgm:prSet presAssocID="{55AE8980-B7E7-437E-9F67-82E89940447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D6709-7C6C-4E84-A799-47BFC7F5F2DC}" type="presOf" srcId="{DDC8A45C-287C-4FDD-AE5E-4201B1F73FCB}" destId="{625702E1-476B-477E-BF76-746471893699}" srcOrd="0" destOrd="0" presId="urn:microsoft.com/office/officeart/2005/8/layout/chevron1"/>
    <dgm:cxn modelId="{847F9DDE-5DAF-4D73-A633-0918A6FD2750}" type="presOf" srcId="{A28D7E92-0D55-43AC-9C0A-8B37387B0F60}" destId="{6E8F108E-9AF3-410A-8A6B-6DF83944C200}" srcOrd="0" destOrd="0" presId="urn:microsoft.com/office/officeart/2005/8/layout/chevron1"/>
    <dgm:cxn modelId="{52F5683D-7425-49F5-B4F0-85E5CD37A925}" type="presOf" srcId="{55AE8980-B7E7-437E-9F67-82E89940447D}" destId="{11D9929E-8BC3-4DC0-ABD0-249F9A2BE091}" srcOrd="0" destOrd="0" presId="urn:microsoft.com/office/officeart/2005/8/layout/chevron1"/>
    <dgm:cxn modelId="{1C4E10FF-9B04-4EF9-945B-5A0DA5F11C0D}" srcId="{1B641F1C-1670-4385-9BF4-C8C031886CD5}" destId="{BD780DD7-08D2-4A11-87D7-9AF9DAEC5D56}" srcOrd="3" destOrd="0" parTransId="{8ECD2C06-7258-4E53-9346-084BCD0D2374}" sibTransId="{4A5EAEEE-AE40-433B-9D14-B946B66449C1}"/>
    <dgm:cxn modelId="{AB2CCA14-FDA1-42FE-A7C8-DED46ED1AB7D}" srcId="{1B641F1C-1670-4385-9BF4-C8C031886CD5}" destId="{797F6ECC-4064-49D6-A7D9-A32E4F2C4414}" srcOrd="1" destOrd="0" parTransId="{C71E0A18-F26D-434A-B263-5141AD113DB1}" sibTransId="{0E37B380-B9B8-4D4D-B477-4D86905A83D3}"/>
    <dgm:cxn modelId="{07606C4E-46C1-482F-A93B-1CCCC88F8C26}" srcId="{1B641F1C-1670-4385-9BF4-C8C031886CD5}" destId="{BB9431DB-71BE-41AC-9AAF-67FBFFA28553}" srcOrd="5" destOrd="0" parTransId="{7E05B41A-7C94-4C53-8639-B176DDC8FC27}" sibTransId="{208C20CB-16D8-4EE3-BD8A-7E2C1A2A738E}"/>
    <dgm:cxn modelId="{74DBBB12-B31F-439E-96D4-0538502E5280}" type="presOf" srcId="{BD780DD7-08D2-4A11-87D7-9AF9DAEC5D56}" destId="{DAB52562-A3AA-4BDF-877A-950B789450DF}" srcOrd="0" destOrd="0" presId="urn:microsoft.com/office/officeart/2005/8/layout/chevron1"/>
    <dgm:cxn modelId="{365A4DCF-9231-4FF4-B832-4C45339F0D9B}" srcId="{1B641F1C-1670-4385-9BF4-C8C031886CD5}" destId="{55AE8980-B7E7-437E-9F67-82E89940447D}" srcOrd="6" destOrd="0" parTransId="{D4C94B2C-B7E1-41B1-9716-D717CAC2B72A}" sibTransId="{0D6A663B-2607-403B-B419-1160F933872E}"/>
    <dgm:cxn modelId="{C1D8A58C-A074-4651-80F8-26535C0228F5}" srcId="{1B641F1C-1670-4385-9BF4-C8C031886CD5}" destId="{DDC8A45C-287C-4FDD-AE5E-4201B1F73FCB}" srcOrd="0" destOrd="0" parTransId="{3F1D5B15-E6B9-42DD-AAFD-A64BEE1D6BBA}" sibTransId="{A18AC75F-1D96-4F29-BDFF-E4E59600C576}"/>
    <dgm:cxn modelId="{3097335A-EF95-4481-83B5-5C81FA7D15DE}" type="presOf" srcId="{797F6ECC-4064-49D6-A7D9-A32E4F2C4414}" destId="{7CF9028B-7DD5-4DCB-9B79-8D6B5E7A319C}" srcOrd="0" destOrd="0" presId="urn:microsoft.com/office/officeart/2005/8/layout/chevron1"/>
    <dgm:cxn modelId="{29722F2E-3699-4B10-AFB5-5B8CFF4C3322}" srcId="{1B641F1C-1670-4385-9BF4-C8C031886CD5}" destId="{A28D7E92-0D55-43AC-9C0A-8B37387B0F60}" srcOrd="2" destOrd="0" parTransId="{25C947A4-D9E6-4E87-920B-E85C03644498}" sibTransId="{28072B08-1161-4467-ACF5-52910BF81F96}"/>
    <dgm:cxn modelId="{7DCEA8A2-8406-4FEB-9DFA-337EAE0229C6}" type="presOf" srcId="{2F8B2021-C78A-40A8-BD0E-928D297CA488}" destId="{512A7400-74E5-44B4-A5F1-C43550AA7BD3}" srcOrd="0" destOrd="0" presId="urn:microsoft.com/office/officeart/2005/8/layout/chevron1"/>
    <dgm:cxn modelId="{49497504-9BC0-4EC1-A782-868D3158E392}" type="presOf" srcId="{1B641F1C-1670-4385-9BF4-C8C031886CD5}" destId="{6810A90E-E549-4388-9F36-ED3A8682937B}" srcOrd="0" destOrd="0" presId="urn:microsoft.com/office/officeart/2005/8/layout/chevron1"/>
    <dgm:cxn modelId="{9408AE76-2EDB-420C-8B6B-C1C2224204B6}" srcId="{1B641F1C-1670-4385-9BF4-C8C031886CD5}" destId="{2F8B2021-C78A-40A8-BD0E-928D297CA488}" srcOrd="4" destOrd="0" parTransId="{3FA4D4DE-62D2-4744-9CB2-49F9B60C2564}" sibTransId="{EBA51345-C999-403A-90F4-7916539C507C}"/>
    <dgm:cxn modelId="{D112C536-F49C-46C6-B48A-B5CE5F527726}" type="presOf" srcId="{BB9431DB-71BE-41AC-9AAF-67FBFFA28553}" destId="{132C92A9-0B0F-4DAF-A9B4-7CA1B4E01A8B}" srcOrd="0" destOrd="0" presId="urn:microsoft.com/office/officeart/2005/8/layout/chevron1"/>
    <dgm:cxn modelId="{AA22D381-CC04-47FF-B521-83A9F0E927FC}" type="presParOf" srcId="{6810A90E-E549-4388-9F36-ED3A8682937B}" destId="{625702E1-476B-477E-BF76-746471893699}" srcOrd="0" destOrd="0" presId="urn:microsoft.com/office/officeart/2005/8/layout/chevron1"/>
    <dgm:cxn modelId="{CD6358C6-CE26-42D4-AB4E-E268DEBD7DA0}" type="presParOf" srcId="{6810A90E-E549-4388-9F36-ED3A8682937B}" destId="{9B1B1571-6258-43F9-AD9B-93ECB21E78AC}" srcOrd="1" destOrd="0" presId="urn:microsoft.com/office/officeart/2005/8/layout/chevron1"/>
    <dgm:cxn modelId="{2692C21F-B3D3-48FE-BA73-7D7DDDEE6CAB}" type="presParOf" srcId="{6810A90E-E549-4388-9F36-ED3A8682937B}" destId="{7CF9028B-7DD5-4DCB-9B79-8D6B5E7A319C}" srcOrd="2" destOrd="0" presId="urn:microsoft.com/office/officeart/2005/8/layout/chevron1"/>
    <dgm:cxn modelId="{D2184196-1366-4518-A372-5230E7CA91EA}" type="presParOf" srcId="{6810A90E-E549-4388-9F36-ED3A8682937B}" destId="{1320EA58-5B67-4A0C-9471-2E0001DE5E50}" srcOrd="3" destOrd="0" presId="urn:microsoft.com/office/officeart/2005/8/layout/chevron1"/>
    <dgm:cxn modelId="{D51F2ABF-4A9D-4342-85B6-92E4E5F39618}" type="presParOf" srcId="{6810A90E-E549-4388-9F36-ED3A8682937B}" destId="{6E8F108E-9AF3-410A-8A6B-6DF83944C200}" srcOrd="4" destOrd="0" presId="urn:microsoft.com/office/officeart/2005/8/layout/chevron1"/>
    <dgm:cxn modelId="{662DE55C-91BD-4F9B-9D74-BE63E653D127}" type="presParOf" srcId="{6810A90E-E549-4388-9F36-ED3A8682937B}" destId="{D6949A4E-1FA3-45F2-89A4-988CA4C3CAB2}" srcOrd="5" destOrd="0" presId="urn:microsoft.com/office/officeart/2005/8/layout/chevron1"/>
    <dgm:cxn modelId="{CAC80C7C-4941-44F5-B842-5E4DD4280367}" type="presParOf" srcId="{6810A90E-E549-4388-9F36-ED3A8682937B}" destId="{DAB52562-A3AA-4BDF-877A-950B789450DF}" srcOrd="6" destOrd="0" presId="urn:microsoft.com/office/officeart/2005/8/layout/chevron1"/>
    <dgm:cxn modelId="{0020FF30-F922-40B1-8C96-6800D0298C09}" type="presParOf" srcId="{6810A90E-E549-4388-9F36-ED3A8682937B}" destId="{62A4719E-EE8D-48DA-98AF-BADC2BA5093C}" srcOrd="7" destOrd="0" presId="urn:microsoft.com/office/officeart/2005/8/layout/chevron1"/>
    <dgm:cxn modelId="{822CD6EC-221E-4699-8809-59D7C3FB34C1}" type="presParOf" srcId="{6810A90E-E549-4388-9F36-ED3A8682937B}" destId="{512A7400-74E5-44B4-A5F1-C43550AA7BD3}" srcOrd="8" destOrd="0" presId="urn:microsoft.com/office/officeart/2005/8/layout/chevron1"/>
    <dgm:cxn modelId="{FBBA8BFC-1F7E-46E8-AF3C-12D2ABE1884A}" type="presParOf" srcId="{6810A90E-E549-4388-9F36-ED3A8682937B}" destId="{6E403713-CF99-40CB-B53E-625D1238B862}" srcOrd="9" destOrd="0" presId="urn:microsoft.com/office/officeart/2005/8/layout/chevron1"/>
    <dgm:cxn modelId="{F088FD56-B2FB-4654-8846-E1336E61594B}" type="presParOf" srcId="{6810A90E-E549-4388-9F36-ED3A8682937B}" destId="{132C92A9-0B0F-4DAF-A9B4-7CA1B4E01A8B}" srcOrd="10" destOrd="0" presId="urn:microsoft.com/office/officeart/2005/8/layout/chevron1"/>
    <dgm:cxn modelId="{F1113C6C-FD6D-4130-9F2B-CA52452CF964}" type="presParOf" srcId="{6810A90E-E549-4388-9F36-ED3A8682937B}" destId="{D1940E30-46A8-43A9-82B6-78C754F2602E}" srcOrd="11" destOrd="0" presId="urn:microsoft.com/office/officeart/2005/8/layout/chevron1"/>
    <dgm:cxn modelId="{6AB57CF5-5420-4AF1-814E-9A8CDD86EE21}" type="presParOf" srcId="{6810A90E-E549-4388-9F36-ED3A8682937B}" destId="{11D9929E-8BC3-4DC0-ABD0-249F9A2BE09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02E1-476B-477E-BF76-746471893699}">
      <dsp:nvSpPr>
        <dsp:cNvPr id="0" name=""/>
        <dsp:cNvSpPr/>
      </dsp:nvSpPr>
      <dsp:spPr>
        <a:xfrm>
          <a:off x="551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  Исследование и разработка</a:t>
          </a:r>
          <a:endParaRPr lang="ru-RU" sz="700" kern="1200" dirty="0"/>
        </a:p>
      </dsp:txBody>
      <dsp:txXfrm>
        <a:off x="185452" y="247939"/>
        <a:ext cx="554703" cy="369801"/>
      </dsp:txXfrm>
    </dsp:sp>
    <dsp:sp modelId="{7CF9028B-7DD5-4DCB-9B79-8D6B5E7A319C}">
      <dsp:nvSpPr>
        <dsp:cNvPr id="0" name=""/>
        <dsp:cNvSpPr/>
      </dsp:nvSpPr>
      <dsp:spPr>
        <a:xfrm>
          <a:off x="832605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2. Закупки и снабжение</a:t>
          </a:r>
          <a:endParaRPr lang="ru-RU" sz="700" b="1" kern="1200" dirty="0">
            <a:solidFill>
              <a:schemeClr val="bg1"/>
            </a:solidFill>
          </a:endParaRPr>
        </a:p>
      </dsp:txBody>
      <dsp:txXfrm>
        <a:off x="1017506" y="247939"/>
        <a:ext cx="554703" cy="369801"/>
      </dsp:txXfrm>
    </dsp:sp>
    <dsp:sp modelId="{6E8F108E-9AF3-410A-8A6B-6DF83944C200}">
      <dsp:nvSpPr>
        <dsp:cNvPr id="0" name=""/>
        <dsp:cNvSpPr/>
      </dsp:nvSpPr>
      <dsp:spPr>
        <a:xfrm>
          <a:off x="1664659" y="247939"/>
          <a:ext cx="1053639" cy="36980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tx1"/>
              </a:solidFill>
            </a:rPr>
            <a:t>3 Производство</a:t>
          </a:r>
        </a:p>
      </dsp:txBody>
      <dsp:txXfrm>
        <a:off x="1849560" y="247939"/>
        <a:ext cx="683838" cy="369801"/>
      </dsp:txXfrm>
    </dsp:sp>
    <dsp:sp modelId="{DAB52562-A3AA-4BDF-877A-950B789450DF}">
      <dsp:nvSpPr>
        <dsp:cNvPr id="0" name=""/>
        <dsp:cNvSpPr/>
      </dsp:nvSpPr>
      <dsp:spPr>
        <a:xfrm>
          <a:off x="2625848" y="247939"/>
          <a:ext cx="878658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4. Контроль качества</a:t>
          </a:r>
          <a:endParaRPr lang="ru-RU" sz="700" kern="1200" dirty="0"/>
        </a:p>
      </dsp:txBody>
      <dsp:txXfrm>
        <a:off x="2810749" y="247939"/>
        <a:ext cx="508857" cy="369801"/>
      </dsp:txXfrm>
    </dsp:sp>
    <dsp:sp modelId="{512A7400-74E5-44B4-A5F1-C43550AA7BD3}">
      <dsp:nvSpPr>
        <dsp:cNvPr id="0" name=""/>
        <dsp:cNvSpPr/>
      </dsp:nvSpPr>
      <dsp:spPr>
        <a:xfrm>
          <a:off x="3412056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5. Логистика и склад</a:t>
          </a:r>
          <a:endParaRPr lang="ru-RU" sz="700" kern="1200" dirty="0"/>
        </a:p>
      </dsp:txBody>
      <dsp:txXfrm>
        <a:off x="3596957" y="247939"/>
        <a:ext cx="554703" cy="369801"/>
      </dsp:txXfrm>
    </dsp:sp>
    <dsp:sp modelId="{132C92A9-0B0F-4DAF-A9B4-7CA1B4E01A8B}">
      <dsp:nvSpPr>
        <dsp:cNvPr id="0" name=""/>
        <dsp:cNvSpPr/>
      </dsp:nvSpPr>
      <dsp:spPr>
        <a:xfrm>
          <a:off x="4244109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6. Маркетинг и продажи</a:t>
          </a:r>
          <a:endParaRPr lang="ru-RU" sz="700" kern="1200" dirty="0"/>
        </a:p>
      </dsp:txBody>
      <dsp:txXfrm>
        <a:off x="4429010" y="247939"/>
        <a:ext cx="554703" cy="369801"/>
      </dsp:txXfrm>
    </dsp:sp>
    <dsp:sp modelId="{11D9929E-8BC3-4DC0-ABD0-249F9A2BE091}">
      <dsp:nvSpPr>
        <dsp:cNvPr id="0" name=""/>
        <dsp:cNvSpPr/>
      </dsp:nvSpPr>
      <dsp:spPr>
        <a:xfrm>
          <a:off x="5076163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7. Обслуживание клиентов</a:t>
          </a:r>
          <a:endParaRPr lang="ru-RU" sz="700" kern="1200" dirty="0"/>
        </a:p>
      </dsp:txBody>
      <dsp:txXfrm>
        <a:off x="5261064" y="247939"/>
        <a:ext cx="554703" cy="36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02E1-476B-477E-BF76-746471893699}">
      <dsp:nvSpPr>
        <dsp:cNvPr id="0" name=""/>
        <dsp:cNvSpPr/>
      </dsp:nvSpPr>
      <dsp:spPr>
        <a:xfrm>
          <a:off x="551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1 Закупка</a:t>
          </a:r>
        </a:p>
      </dsp:txBody>
      <dsp:txXfrm>
        <a:off x="185452" y="156795"/>
        <a:ext cx="554703" cy="369801"/>
      </dsp:txXfrm>
    </dsp:sp>
    <dsp:sp modelId="{7CF9028B-7DD5-4DCB-9B79-8D6B5E7A319C}">
      <dsp:nvSpPr>
        <dsp:cNvPr id="0" name=""/>
        <dsp:cNvSpPr/>
      </dsp:nvSpPr>
      <dsp:spPr>
        <a:xfrm>
          <a:off x="832605" y="156795"/>
          <a:ext cx="924504" cy="369801"/>
        </a:xfrm>
        <a:prstGeom prst="chevron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chemeClr val="tx1"/>
              </a:solidFill>
            </a:rPr>
            <a:t>2 НИОКР</a:t>
          </a:r>
        </a:p>
      </dsp:txBody>
      <dsp:txXfrm>
        <a:off x="1017506" y="156795"/>
        <a:ext cx="554703" cy="369801"/>
      </dsp:txXfrm>
    </dsp:sp>
    <dsp:sp modelId="{6E8F108E-9AF3-410A-8A6B-6DF83944C200}">
      <dsp:nvSpPr>
        <dsp:cNvPr id="0" name=""/>
        <dsp:cNvSpPr/>
      </dsp:nvSpPr>
      <dsp:spPr>
        <a:xfrm>
          <a:off x="1664659" y="156795"/>
          <a:ext cx="1053639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>
              <a:solidFill>
                <a:schemeClr val="bg1"/>
              </a:solidFill>
            </a:rPr>
            <a:t>3 Производство</a:t>
          </a:r>
        </a:p>
      </dsp:txBody>
      <dsp:txXfrm>
        <a:off x="1849560" y="156795"/>
        <a:ext cx="683838" cy="369801"/>
      </dsp:txXfrm>
    </dsp:sp>
    <dsp:sp modelId="{DAB52562-A3AA-4BDF-877A-950B789450DF}">
      <dsp:nvSpPr>
        <dsp:cNvPr id="0" name=""/>
        <dsp:cNvSpPr/>
      </dsp:nvSpPr>
      <dsp:spPr>
        <a:xfrm>
          <a:off x="2625848" y="156795"/>
          <a:ext cx="878658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/>
            <a:t>4 Контроль </a:t>
          </a:r>
        </a:p>
      </dsp:txBody>
      <dsp:txXfrm>
        <a:off x="2810749" y="156795"/>
        <a:ext cx="508857" cy="369801"/>
      </dsp:txXfrm>
    </dsp:sp>
    <dsp:sp modelId="{512A7400-74E5-44B4-A5F1-C43550AA7BD3}">
      <dsp:nvSpPr>
        <dsp:cNvPr id="0" name=""/>
        <dsp:cNvSpPr/>
      </dsp:nvSpPr>
      <dsp:spPr>
        <a:xfrm>
          <a:off x="3412056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5 Логистика</a:t>
          </a:r>
        </a:p>
      </dsp:txBody>
      <dsp:txXfrm>
        <a:off x="3596957" y="156795"/>
        <a:ext cx="554703" cy="369801"/>
      </dsp:txXfrm>
    </dsp:sp>
    <dsp:sp modelId="{132C92A9-0B0F-4DAF-A9B4-7CA1B4E01A8B}">
      <dsp:nvSpPr>
        <dsp:cNvPr id="0" name=""/>
        <dsp:cNvSpPr/>
      </dsp:nvSpPr>
      <dsp:spPr>
        <a:xfrm>
          <a:off x="4244109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6 Реализация и сбыт</a:t>
          </a:r>
        </a:p>
      </dsp:txBody>
      <dsp:txXfrm>
        <a:off x="4429010" y="156795"/>
        <a:ext cx="554703" cy="369801"/>
      </dsp:txXfrm>
    </dsp:sp>
    <dsp:sp modelId="{11D9929E-8BC3-4DC0-ABD0-249F9A2BE091}">
      <dsp:nvSpPr>
        <dsp:cNvPr id="0" name=""/>
        <dsp:cNvSpPr/>
      </dsp:nvSpPr>
      <dsp:spPr>
        <a:xfrm>
          <a:off x="5076163" y="156795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7 Маркетинг и реклама</a:t>
          </a:r>
        </a:p>
      </dsp:txBody>
      <dsp:txXfrm>
        <a:off x="5261064" y="156795"/>
        <a:ext cx="554703" cy="369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02E1-476B-477E-BF76-746471893699}">
      <dsp:nvSpPr>
        <dsp:cNvPr id="0" name=""/>
        <dsp:cNvSpPr/>
      </dsp:nvSpPr>
      <dsp:spPr>
        <a:xfrm>
          <a:off x="551" y="247939"/>
          <a:ext cx="924504" cy="36980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chemeClr val="tx1"/>
              </a:solidFill>
            </a:rPr>
            <a:t>1  Исследование и разработка</a:t>
          </a:r>
          <a:endParaRPr lang="ru-RU" sz="700" b="1" kern="1200" dirty="0">
            <a:solidFill>
              <a:schemeClr val="tx1"/>
            </a:solidFill>
          </a:endParaRPr>
        </a:p>
      </dsp:txBody>
      <dsp:txXfrm>
        <a:off x="185452" y="247939"/>
        <a:ext cx="554703" cy="369801"/>
      </dsp:txXfrm>
    </dsp:sp>
    <dsp:sp modelId="{7CF9028B-7DD5-4DCB-9B79-8D6B5E7A319C}">
      <dsp:nvSpPr>
        <dsp:cNvPr id="0" name=""/>
        <dsp:cNvSpPr/>
      </dsp:nvSpPr>
      <dsp:spPr>
        <a:xfrm>
          <a:off x="832605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2. Закупки и снабжение</a:t>
          </a:r>
          <a:endParaRPr lang="ru-RU" sz="700" b="1" kern="1200" dirty="0">
            <a:solidFill>
              <a:schemeClr val="bg1"/>
            </a:solidFill>
          </a:endParaRPr>
        </a:p>
      </dsp:txBody>
      <dsp:txXfrm>
        <a:off x="1017506" y="247939"/>
        <a:ext cx="554703" cy="369801"/>
      </dsp:txXfrm>
    </dsp:sp>
    <dsp:sp modelId="{6E8F108E-9AF3-410A-8A6B-6DF83944C200}">
      <dsp:nvSpPr>
        <dsp:cNvPr id="0" name=""/>
        <dsp:cNvSpPr/>
      </dsp:nvSpPr>
      <dsp:spPr>
        <a:xfrm>
          <a:off x="1664659" y="247939"/>
          <a:ext cx="1053639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>
              <a:solidFill>
                <a:schemeClr val="bg1"/>
              </a:solidFill>
            </a:rPr>
            <a:t>3 Производство</a:t>
          </a:r>
        </a:p>
      </dsp:txBody>
      <dsp:txXfrm>
        <a:off x="1849560" y="247939"/>
        <a:ext cx="683838" cy="369801"/>
      </dsp:txXfrm>
    </dsp:sp>
    <dsp:sp modelId="{DAB52562-A3AA-4BDF-877A-950B789450DF}">
      <dsp:nvSpPr>
        <dsp:cNvPr id="0" name=""/>
        <dsp:cNvSpPr/>
      </dsp:nvSpPr>
      <dsp:spPr>
        <a:xfrm>
          <a:off x="2625848" y="247939"/>
          <a:ext cx="878658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4. Контроль качества</a:t>
          </a:r>
          <a:endParaRPr lang="ru-RU" sz="700" kern="1200" dirty="0"/>
        </a:p>
      </dsp:txBody>
      <dsp:txXfrm>
        <a:off x="2810749" y="247939"/>
        <a:ext cx="508857" cy="369801"/>
      </dsp:txXfrm>
    </dsp:sp>
    <dsp:sp modelId="{512A7400-74E5-44B4-A5F1-C43550AA7BD3}">
      <dsp:nvSpPr>
        <dsp:cNvPr id="0" name=""/>
        <dsp:cNvSpPr/>
      </dsp:nvSpPr>
      <dsp:spPr>
        <a:xfrm>
          <a:off x="3412056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5. Логистика и склад</a:t>
          </a:r>
          <a:endParaRPr lang="ru-RU" sz="700" kern="1200" dirty="0"/>
        </a:p>
      </dsp:txBody>
      <dsp:txXfrm>
        <a:off x="3596957" y="247939"/>
        <a:ext cx="554703" cy="369801"/>
      </dsp:txXfrm>
    </dsp:sp>
    <dsp:sp modelId="{132C92A9-0B0F-4DAF-A9B4-7CA1B4E01A8B}">
      <dsp:nvSpPr>
        <dsp:cNvPr id="0" name=""/>
        <dsp:cNvSpPr/>
      </dsp:nvSpPr>
      <dsp:spPr>
        <a:xfrm>
          <a:off x="4244109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6. Маркетинг и продажи</a:t>
          </a:r>
          <a:endParaRPr lang="ru-RU" sz="700" kern="1200" dirty="0"/>
        </a:p>
      </dsp:txBody>
      <dsp:txXfrm>
        <a:off x="4429010" y="247939"/>
        <a:ext cx="554703" cy="369801"/>
      </dsp:txXfrm>
    </dsp:sp>
    <dsp:sp modelId="{11D9929E-8BC3-4DC0-ABD0-249F9A2BE091}">
      <dsp:nvSpPr>
        <dsp:cNvPr id="0" name=""/>
        <dsp:cNvSpPr/>
      </dsp:nvSpPr>
      <dsp:spPr>
        <a:xfrm>
          <a:off x="5076163" y="247939"/>
          <a:ext cx="924504" cy="369801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7. Обслуживание клиентов</a:t>
          </a:r>
          <a:endParaRPr lang="ru-RU" sz="700" kern="1200" dirty="0"/>
        </a:p>
      </dsp:txBody>
      <dsp:txXfrm>
        <a:off x="5261064" y="247939"/>
        <a:ext cx="554703" cy="36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B8BB1-E1DF-4CE1-A479-FD3B567C7262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4052F-B3E4-4CD8-8B27-1224FC57C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2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Голосом проговариваем</a:t>
            </a:r>
            <a:r>
              <a:rPr lang="ru-RU" baseline="0" dirty="0" smtClean="0"/>
              <a:t> что при рассмотрении нескольких функций где внедряли ИИ цифры близки к 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6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6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4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42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91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0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4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9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8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CC39C-EE10-4526-B0C6-3B3B7C39811D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FC2B-0C07-463A-A27A-A882E86A1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2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2239293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Сельское хозяйство и пищевая промышленность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9278826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НОРМАТИВНОЕ ОБОСНОВАНИЕ</a:t>
            </a:r>
            <a:endParaRPr lang="en-US" sz="2800" b="1" dirty="0" smtClean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ВНЕДРЕНИЯ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9153" y="1725357"/>
            <a:ext cx="11496205" cy="4748418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59154" y="1726054"/>
          <a:ext cx="11496205" cy="47477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5011">
                  <a:extLst>
                    <a:ext uri="{9D8B030D-6E8A-4147-A177-3AD203B41FA5}">
                      <a16:colId xmlns:a16="http://schemas.microsoft.com/office/drawing/2014/main" val="1676749969"/>
                    </a:ext>
                  </a:extLst>
                </a:gridCol>
                <a:gridCol w="1916052">
                  <a:extLst>
                    <a:ext uri="{9D8B030D-6E8A-4147-A177-3AD203B41FA5}">
                      <a16:colId xmlns:a16="http://schemas.microsoft.com/office/drawing/2014/main" val="2684929984"/>
                    </a:ext>
                  </a:extLst>
                </a:gridCol>
                <a:gridCol w="3637459">
                  <a:extLst>
                    <a:ext uri="{9D8B030D-6E8A-4147-A177-3AD203B41FA5}">
                      <a16:colId xmlns:a16="http://schemas.microsoft.com/office/drawing/2014/main" val="256732721"/>
                    </a:ext>
                  </a:extLst>
                </a:gridCol>
                <a:gridCol w="3877683">
                  <a:extLst>
                    <a:ext uri="{9D8B030D-6E8A-4147-A177-3AD203B41FA5}">
                      <a16:colId xmlns:a16="http://schemas.microsoft.com/office/drawing/2014/main" val="2591941334"/>
                    </a:ext>
                  </a:extLst>
                </a:gridCol>
              </a:tblGrid>
              <a:tr h="925975">
                <a:tc>
                  <a:txBody>
                    <a:bodyPr/>
                    <a:lstStyle/>
                    <a:p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Применение к 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подотраслям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  <a:p>
                      <a:pPr algn="ctr"/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Нормативная база </a:t>
                      </a:r>
                    </a:p>
                    <a:p>
                      <a:pPr algn="ctr"/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cs typeface="SB Sans Text Heavy" panose="020B0903040504020204" pitchFamily="34" charset="-52"/>
                        </a:rPr>
                        <a:t>Регуляторные требования</a:t>
                      </a:r>
                    </a:p>
                    <a:p>
                      <a:pPr algn="ctr"/>
                      <a:endParaRPr lang="ru-RU" sz="1600" dirty="0">
                        <a:latin typeface="SB Sans Text Heavy" panose="020B0903040504020204" pitchFamily="34" charset="-52"/>
                        <a:cs typeface="SB Sans Text Heavy" panose="020B0903040504020204" pitchFamily="34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243809"/>
                  </a:ext>
                </a:extLst>
              </a:tr>
              <a:tr h="139927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ea typeface="+mn-ea"/>
                          <a:cs typeface="SB Sans Text Heavy" panose="020B0903040504020204" pitchFamily="34" charset="-52"/>
                        </a:rPr>
                        <a:t>АПК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bg1"/>
                        </a:solidFill>
                        <a:latin typeface="SB Sans Text Heavy" panose="020B0903040504020204" pitchFamily="34" charset="-52"/>
                        <a:ea typeface="+mn-ea"/>
                        <a:cs typeface="SB Sans Text Heavy" panose="020B09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Растениеводство</a:t>
                      </a:r>
                    </a:p>
                    <a:p>
                      <a:endParaRPr lang="ru-RU" sz="1400" b="1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Животноводство</a:t>
                      </a:r>
                    </a:p>
                    <a:p>
                      <a:endParaRPr lang="ru-RU" sz="1400" b="1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Пищевое производство</a:t>
                      </a: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alt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Распоряжение правительства РФ №</a:t>
                      </a:r>
                      <a:r>
                        <a:rPr lang="ru-RU" alt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  <a:sym typeface="+mn-ea"/>
                        </a:rPr>
                        <a:t>3309-р </a:t>
                      </a:r>
                      <a:r>
                        <a:rPr lang="ru-RU" alt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от 23 ноября 2023 г стратегия цифровизации отрасли.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altLang="en-US" sz="1400" b="1" i="0" u="none" strike="noStrike" cap="none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Указом Президента РФ от 10.10.2019 N 490</a:t>
                      </a: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Достижение целевых показателей реализации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стратегии цифровизации отрасли до 2030 г.</a:t>
                      </a:r>
                      <a:endParaRPr lang="ru-RU" sz="1400" b="1" i="0" u="none" strike="noStrike" cap="none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Получение ряда субсидий 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грантов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, возможно при наличии внедрения в работу решений, на основе искусственном интеллекте. 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 smtClean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956"/>
                  </a:ext>
                </a:extLst>
              </a:tr>
              <a:tr h="2023426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 smtClean="0">
                          <a:solidFill>
                            <a:schemeClr val="bg1"/>
                          </a:solidFill>
                          <a:latin typeface="SB Sans Text Heavy" panose="020B0903040504020204" pitchFamily="34" charset="-52"/>
                          <a:ea typeface="+mn-ea"/>
                          <a:cs typeface="SB Sans Text Heavy" panose="020B0903040504020204" pitchFamily="34" charset="-52"/>
                        </a:rPr>
                        <a:t>Промышленность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0" i="0" u="none" strike="noStrike" cap="none" dirty="0">
                        <a:solidFill>
                          <a:schemeClr val="bg1"/>
                        </a:solidFill>
                        <a:latin typeface="SB Sans Text Heavy" panose="020B0903040504020204" pitchFamily="34" charset="-52"/>
                        <a:ea typeface="+mn-ea"/>
                        <a:cs typeface="SB Sans Text Heavy" panose="020B0903040504020204" pitchFamily="34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Машиностроение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Металлургия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</a:t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Добывающая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промышленность 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/>
                      </a:r>
                      <a:b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</a:b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Химическая промышленность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Национальный стандарт ГОСТ Р 58818-2020 "Информационные технологии. Искусственный интеллект. Общие положения" определяет общие принципы и подходы к разработке и применению систем ИИ.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Достижение целевых показателей реализации стратегии цифровизации отрасли до 2030 г.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Получение ряда субсидий и</a:t>
                      </a:r>
                      <a:r>
                        <a:rPr lang="ru-RU" sz="1400" b="1" i="0" u="none" strike="noStrike" cap="none" baseline="0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займов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, возможно при наличии внедрения в работу решений, на основе искусственном интеллекте. 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39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734870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ПРИМЕРЫ РЕАЛИЗОВАННЫХ СЦЕНАРИЕВ В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КРУПНЫХ ПРОМЫШЛЕННЫХ КОМПАНИЯХ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 bwMode="auto">
          <a:xfrm>
            <a:off x="490350" y="1609243"/>
            <a:ext cx="11203618" cy="490712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90350" y="1609241"/>
          <a:ext cx="11203619" cy="492375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45652">
                  <a:extLst>
                    <a:ext uri="{9D8B030D-6E8A-4147-A177-3AD203B41FA5}">
                      <a16:colId xmlns:a16="http://schemas.microsoft.com/office/drawing/2014/main" val="2123636612"/>
                    </a:ext>
                  </a:extLst>
                </a:gridCol>
                <a:gridCol w="7957967">
                  <a:extLst>
                    <a:ext uri="{9D8B030D-6E8A-4147-A177-3AD203B41FA5}">
                      <a16:colId xmlns:a16="http://schemas.microsoft.com/office/drawing/2014/main" val="2261258758"/>
                    </a:ext>
                  </a:extLst>
                </a:gridCol>
              </a:tblGrid>
              <a:tr h="31864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Направление деятельности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6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Описание сценариев</a:t>
                      </a:r>
                      <a:endParaRPr lang="ru-RU" sz="16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538351"/>
                  </a:ext>
                </a:extLst>
              </a:tr>
              <a:tr h="165695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01 | Производство и инженерия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Создание прототипов и макетов изделий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Рекомендательные системы в производстве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Генерация технических заданий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Генерация синтетических данных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Интеллектуальный мониторинг технического состояния производственных активов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Отраслевая металлургическая LLM (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Metal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 GPT)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584535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02| ИТ-поддержка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Маршрутизация заявок на техническую поддержку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Корпоративный </a:t>
                      </a:r>
                      <a:r>
                        <a:rPr 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LLM-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чат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46540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03| </a:t>
                      </a:r>
                      <a:r>
                        <a:rPr lang="ru-RU" sz="1400" b="1" i="0" u="none" strike="noStrike" cap="none" dirty="0" err="1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ТОиР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Мобильный голосовой обходчик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057248"/>
                  </a:ext>
                </a:extLst>
              </a:tr>
              <a:tr h="98779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04| Управление знаниями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Умный поиск по базам знаний компании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Консультанты по хранилищам знаний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Банк идей (база знаний)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Промышленный LLM-чат (с данными о простоях и аналитике отказов)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467891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05| Управление персоналом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ИИ-помощник для адаптации молодых сотрудников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</a:t>
                      </a:r>
                      <a:r>
                        <a:rPr lang="en-US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HR-</a:t>
                      </a: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ассистент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6939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06| Юридическое направление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Извлечение сущностей из юридических документов</a:t>
                      </a:r>
                    </a:p>
                    <a:p>
                      <a:pPr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400" b="1" i="0" u="none" strike="noStrike" cap="none" dirty="0" smtClean="0">
                          <a:solidFill>
                            <a:schemeClr val="bg1"/>
                          </a:solidFill>
                          <a:latin typeface="SB Sans Text Light" panose="020B0303040504020204" pitchFamily="34" charset="-52"/>
                          <a:ea typeface="Calibri"/>
                          <a:cs typeface="SB Sans Text Light" panose="020B0303040504020204" pitchFamily="34" charset="-52"/>
                        </a:rPr>
                        <a:t>• Патентный анализ и специализированный поиск</a:t>
                      </a:r>
                      <a:endParaRPr lang="ru-RU" sz="1400" b="1" i="0" u="none" strike="noStrike" cap="none" dirty="0">
                        <a:solidFill>
                          <a:schemeClr val="bg1"/>
                        </a:solidFill>
                        <a:latin typeface="SB Sans Text Light" panose="020B0303040504020204" pitchFamily="34" charset="-52"/>
                        <a:ea typeface="Calibri"/>
                        <a:cs typeface="SB Sans Text Light" panose="020B0303040504020204" pitchFamily="34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7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46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08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46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29877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36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6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8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9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0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1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2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3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4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5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56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7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58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9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60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6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6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6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6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65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66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8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9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70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71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72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73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74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2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992500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6596195" y="1117864"/>
            <a:ext cx="5367697" cy="5541282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662D4C0F-B75E-6749-B6C5-AB7AAB5E0302}"/>
              </a:ext>
            </a:extLst>
          </p:cNvPr>
          <p:cNvSpPr/>
          <p:nvPr/>
        </p:nvSpPr>
        <p:spPr>
          <a:xfrm>
            <a:off x="354372" y="489646"/>
            <a:ext cx="2148364" cy="62975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FFFFFF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Пищевое производство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2" y="1119395"/>
            <a:ext cx="6096008" cy="404254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128517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154" y="1310567"/>
            <a:ext cx="4425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 по оборудованию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277658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Цель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9154" y="2787445"/>
            <a:ext cx="4940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операционной эффективности за счет сокращения время простоя оборудования и снижения затрат на ремонт за счет быстрого и точного диагностирования неисправностей и выдачи эффективных рекомендаций по их устранению</a:t>
            </a:r>
            <a:endParaRPr lang="ru-RU" sz="12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00187" y="1651868"/>
            <a:ext cx="667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4064092"/>
            <a:ext cx="198784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Интеграция с ИС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(</a:t>
            </a:r>
            <a:r>
              <a:rPr lang="ru-RU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источники данных)</a:t>
            </a:r>
            <a:endParaRPr lang="ru-RU" sz="105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1285174"/>
            <a:ext cx="29291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Описание сценария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2684" y="1548894"/>
            <a:ext cx="49392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 по оборудованию через ручной ввод/мобильное приложение/ чат-бот передает симптомы, причины отказов. ИИ ассистент. Анализирует симптомы ошибок/поломок из </a:t>
            </a:r>
            <a:r>
              <a:rPr lang="ru-RU" sz="1100" dirty="0" err="1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IoT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-данных, паспортных данных оборудования, кодов ошибок SCADA, дефектов и текстовых описаний, генерируя детальные рекомендации по ремонту с классификацией неисправностей, корневыми причинами, пошаговыми действиями, перечнем запчастей, инструментов и вероятностной оценкой диагностики. Анализируя данные из MES/</a:t>
            </a:r>
            <a:r>
              <a:rPr lang="ru-RU" sz="1100" dirty="0" err="1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ТОиР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, исторические ремонты, техпаспорта, выдает структурированные отчеты на каталоги запчастей, альтернативными гипотезами и инструкциями по локализации поломки. Ассистент ранжирует диагностические гипотезы по вероятности (например, "подшипник — 87%, выработка вала — 12%")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3" y="5296683"/>
            <a:ext cx="6096008" cy="1336929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804752" y="4225675"/>
            <a:ext cx="47605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Ожидаемые эффекты / метрики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422" y="4656891"/>
            <a:ext cx="4939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Сокращение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MTTR на 50–70% (с 6–12 ч до 2–4 ч) и повторных ремонтов на 30–50%.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точности диагностики до 90–95% с вероятностным ранжированием гипотез (снижение ложных ремонтов на 40–60%).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Рост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MTBF на 20–40% и OEE линий на 10–25% за счет </a:t>
            </a:r>
            <a:r>
              <a:rPr lang="ru-RU" sz="1000" dirty="0" err="1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проактивных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рекомендаций.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Экономия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эксплуатационных затрат на 20–35% (меньше ненужных разборок/закупок запчастей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).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9154" y="1671506"/>
            <a:ext cx="506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Медленная диагностика и поиск причины поломки, что вызывает значительные простои оборудования и</a:t>
            </a:r>
          </a:p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затрудняет в поиске правильной инструкции по устранению возникшей проблемы.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61014" y="4064092"/>
            <a:ext cx="3818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1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</a:t>
            </a:r>
            <a:r>
              <a:rPr lang="ru-RU" sz="1000" dirty="0" err="1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ТОиР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– Техническое обслуживание и ремонтов оборудования</a:t>
            </a: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2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ILS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- Система управления послепродажным обслуживанием</a:t>
            </a: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3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SCADA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– ПАК сбора данных, их обработки и управления</a:t>
            </a: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407055" y="5694407"/>
          <a:ext cx="6001220" cy="86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89" y="5437958"/>
            <a:ext cx="58293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Элемент ЦСЦ для которого реализуется сценарий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8933" y="401679"/>
            <a:ext cx="2546459" cy="46933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2C8E36-ED12-4D49-8BD9-BAE7E2F4BA0B}"/>
              </a:ext>
            </a:extLst>
          </p:cNvPr>
          <p:cNvSpPr/>
          <p:nvPr/>
        </p:nvSpPr>
        <p:spPr bwMode="auto">
          <a:xfrm>
            <a:off x="3734603" y="351335"/>
            <a:ext cx="7977296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ИИ-ассистент инженера по оборудованию промышленности по выдаче рекомендаций по ремонту, описанию ошибок и </a:t>
            </a:r>
            <a:r>
              <a:rPr lang="ru-RU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поломок</a:t>
            </a:r>
            <a:endParaRPr lang="ru-RU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8931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6596195" y="1117864"/>
            <a:ext cx="5367697" cy="5541282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662D4C0F-B75E-6749-B6C5-AB7AAB5E0302}"/>
              </a:ext>
            </a:extLst>
          </p:cNvPr>
          <p:cNvSpPr/>
          <p:nvPr/>
        </p:nvSpPr>
        <p:spPr>
          <a:xfrm>
            <a:off x="354372" y="489646"/>
            <a:ext cx="2148364" cy="62975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Пищевое производство</a:t>
            </a:r>
            <a:endParaRPr lang="ru-RU" sz="1200" b="1" dirty="0">
              <a:solidFill>
                <a:srgbClr val="FFFFFF"/>
              </a:solidFill>
              <a:latin typeface="SB Sans Text Semibold" panose="020B0503040504020204" pitchFamily="34" charset="0"/>
              <a:cs typeface="SB Sans Text Semibold" panose="020B0503040504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2" y="1119395"/>
            <a:ext cx="6096008" cy="404254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128517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154" y="1310567"/>
            <a:ext cx="44258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Технолог пищевого производства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277658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Цель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9154" y="2787445"/>
            <a:ext cx="4940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Рост выручки за счет вывода на рынок новой продукции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Концентрация знаний в компании, а не у отдельного человека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точности разработок и минимизация ошибок и числа экспериментальных итераций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оборачиваемости складских остатков с учетом их анализа и генерации предписаний по ингредиентам при выбора новых рецептур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Снижение себестоимости и рисков, через оптимизацию сырьевой корзины и предварительная оценка реализуемости рецептур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00187" y="1651868"/>
            <a:ext cx="667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0" y="4260590"/>
            <a:ext cx="204081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Интеграция с ИС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(</a:t>
            </a:r>
            <a:r>
              <a:rPr lang="ru-RU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источники данных)</a:t>
            </a:r>
            <a:endParaRPr lang="ru-RU" sz="105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1285174"/>
            <a:ext cx="29291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Описание сценария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2684" y="1548894"/>
            <a:ext cx="49392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ИИ-ассистент технолога по экспертной оценке, генерации новых и оптимизации существующих рецептур, разработки технологических карт и генерации отчетов на базе </a:t>
            </a:r>
            <a:r>
              <a:rPr lang="en-US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LLM 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 </a:t>
            </a:r>
            <a:r>
              <a:rPr lang="en-US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RAG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</a:t>
            </a:r>
          </a:p>
          <a:p>
            <a:endParaRPr lang="ru-RU" sz="6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Ключевые функции (это </a:t>
            </a:r>
            <a:r>
              <a:rPr lang="en-US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L3)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:</a:t>
            </a:r>
            <a:endParaRPr lang="ru-RU" sz="11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Экспертная оценка рецептур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Генерация новых рецептур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Оптимизация существующих рецептур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Формирование отчетов и технологических карт</a:t>
            </a:r>
            <a:endParaRPr lang="ru-RU" sz="11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3" y="5296683"/>
            <a:ext cx="6096008" cy="1336929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1646" y="4780717"/>
            <a:ext cx="47605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Ожидаемые эффекты / метрики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72684" y="5060775"/>
            <a:ext cx="49392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Операционные: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Сокращение времени и итераций при подборе компонентов и производства тестовых партий; оптимизация работы оборудования.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endParaRPr lang="ru-RU" sz="6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Финансовые: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Снижение стоимость разработки нового (изменения существующего) продукта; снижение себестоимости; ROI.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endParaRPr lang="ru-RU" sz="6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Качественные: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лояльности за счет идеальных показателей продукции.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3186326"/>
            <a:ext cx="224123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Почему это </a:t>
            </a:r>
            <a:r>
              <a:rPr lang="en-US" sz="1600" b="1" dirty="0" err="1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GenAI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72684" y="3477067"/>
            <a:ext cx="4939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Генерация нового контента (отчеты, технологические карты)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Управление через </a:t>
            </a:r>
            <a:r>
              <a:rPr lang="ru-RU" sz="1000" dirty="0" err="1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промт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(запрос на естественном языке)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Наличие процесса рассуждения (сравнения данных и их интерпретация)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Мультизадачность (может сформировать текст, видео, картинка)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Понимает технические описания, работает с неструктурированными данными, объясняет выбор и риски, масштабируется между площадками и проектами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9154" y="1671506"/>
            <a:ext cx="50691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Длительный и затратный цикл разработки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Высокая зависимость от экспертизы конкретного специалиста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Умный поиск в номенклатуре </a:t>
            </a:r>
            <a:r>
              <a:rPr lang="ru-RU" sz="1000" dirty="0" err="1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ингридиентов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Сложность контроля и учета множества ограничений (технические, качественные и т.д.) на этапе формирования технологической карты и необходимости внесения изменений в существующих технологических картах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61014" y="4279549"/>
            <a:ext cx="3262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LIMS </a:t>
            </a:r>
            <a:endParaRPr lang="ru-RU" sz="10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MES / SCADA </a:t>
            </a:r>
            <a:endParaRPr lang="ru-RU" sz="10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Специализированные 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WMS</a:t>
            </a:r>
            <a:endParaRPr lang="ru-RU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407055" y="5876696"/>
          <a:ext cx="6001220" cy="68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89" y="5437958"/>
            <a:ext cx="58293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Элемент ЦСЦ для которого реализуется сценарий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8933" y="401679"/>
            <a:ext cx="2546459" cy="46933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2C8E36-ED12-4D49-8BD9-BAE7E2F4BA0B}"/>
              </a:ext>
            </a:extLst>
          </p:cNvPr>
          <p:cNvSpPr/>
          <p:nvPr/>
        </p:nvSpPr>
        <p:spPr>
          <a:xfrm>
            <a:off x="7967351" y="351335"/>
            <a:ext cx="3744547" cy="641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ИИ-ассистент технолога </a:t>
            </a:r>
          </a:p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по разработке новых рецептур</a:t>
            </a:r>
          </a:p>
        </p:txBody>
      </p:sp>
    </p:spTree>
    <p:extLst>
      <p:ext uri="{BB962C8B-B14F-4D97-AF65-F5344CB8AC3E}">
        <p14:creationId xmlns:p14="http://schemas.microsoft.com/office/powerpoint/2010/main" val="37584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28344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6596195" y="1117864"/>
            <a:ext cx="5367697" cy="5541282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0" name="Прямоугольник с двумя скругленными противолежащими углами 9">
            <a:extLst>
              <a:ext uri="{FF2B5EF4-FFF2-40B4-BE49-F238E27FC236}">
                <a16:creationId xmlns:a16="http://schemas.microsoft.com/office/drawing/2014/main" id="{662D4C0F-B75E-6749-B6C5-AB7AAB5E0302}"/>
              </a:ext>
            </a:extLst>
          </p:cNvPr>
          <p:cNvSpPr/>
          <p:nvPr/>
        </p:nvSpPr>
        <p:spPr>
          <a:xfrm>
            <a:off x="354372" y="489646"/>
            <a:ext cx="2148364" cy="629750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solidFill>
                  <a:srgbClr val="FFFFFF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Пищевое производство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2" y="1119395"/>
            <a:ext cx="6096008" cy="4042540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128517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Роль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9154" y="1310567"/>
            <a:ext cx="4425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Инженер-конструктор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2776584"/>
            <a:ext cx="6531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Цель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9154" y="2787445"/>
            <a:ext cx="4940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Повышение операционной эффективности для обеспечения быстрого и точного доступа инженера-конструктору к необходимой конструкторской документации, что позволяет значительно уменьшить временные затраты на поиск нужной информации и избежать ошибок, возникающих из-за её отсутствия или неправильного понимания.</a:t>
            </a:r>
            <a:endParaRPr lang="ru-RU" sz="1200" dirty="0" smtClean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00187" y="1651868"/>
            <a:ext cx="6678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Боль</a:t>
            </a:r>
            <a:endParaRPr lang="ru-RU" sz="160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91" y="4064092"/>
            <a:ext cx="198784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Интеграция с ИС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en-US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(</a:t>
            </a:r>
            <a:r>
              <a:rPr lang="ru-RU" sz="105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источники данных)</a:t>
            </a:r>
            <a:endParaRPr lang="ru-RU" sz="1050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772684" y="1285174"/>
            <a:ext cx="292912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Описание сценария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2684" y="1548894"/>
            <a:ext cx="4939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Инженера-конструктор 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по-быстрому и точному доступу к конструкторской документации: выполняет семантический поиск по ПЗ, ТУ, эксплуатационным документам, инструкциям, чертежам, электрическим/гидравлическим/пневматическим схемам и расчетным схемам на основе естественных языковых запросов, генерируя релевантные выдержки, сводки, сравнения аналогов и верификацию с учетом контекста проекта. Анализируя неструктурированные данные из PLM/PDM-систем, исторические КД, ГОСТы/ISO, поиск справочной информации, выдавая структурированные ответы с </a:t>
            </a:r>
            <a:r>
              <a:rPr lang="ru-RU" sz="11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ссылками </a:t>
            </a:r>
            <a:r>
              <a:rPr lang="ru-RU" sz="11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на источники, таблицами сравнений, объяснениями расхождений версий и предупреждениями о рисках несоответствий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EE8642-A6A5-B048-8651-780A1B15299E}"/>
              </a:ext>
            </a:extLst>
          </p:cNvPr>
          <p:cNvSpPr/>
          <p:nvPr/>
        </p:nvSpPr>
        <p:spPr>
          <a:xfrm>
            <a:off x="354373" y="5296683"/>
            <a:ext cx="6096008" cy="1336929"/>
          </a:xfrm>
          <a:prstGeom prst="roundRect">
            <a:avLst>
              <a:gd name="adj" fmla="val 6057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/>
          <a:p>
            <a:r>
              <a:rPr lang="ru-RU" sz="1400" b="1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1400" b="1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6804752" y="4225675"/>
            <a:ext cx="47605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spcAft>
                <a:spcPts val="600"/>
              </a:spcAft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Ожидаемые эффекты / метрики</a:t>
            </a:r>
            <a:endParaRPr lang="ru-RU" sz="1600" b="1" dirty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422" y="4656891"/>
            <a:ext cx="4939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Сокращение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времени поиска/анализа КД на 70–90% (с 1–2 ч до 10–30 сек на запрос) и просмотренных документов на 60–80%.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Повышение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точности релевантности &gt;95% и снижение ошибок интерпретации на 30–50% за счет семантического ранжирования и верификации.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Рост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производительности инженеров на 25–45% за счет фокуса на синтезе вместо поиска.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• Снижение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дублей разработок на 20–35% и рисков соответствий на 70–90% (авто-предупреждения о версиях/нормах).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9154" y="1671506"/>
            <a:ext cx="5069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Потеря времени на поиск. </a:t>
            </a:r>
          </a:p>
          <a:p>
            <a:r>
              <a:rPr lang="ru-RU" sz="12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Долгие часы, потраченные на просмотр огромного массива разнородных документов (чертежей, ТУ, пояснительных записок, эксплуатационных документов и др.) без специализированных инструментов поиска.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38938" y="3975521"/>
            <a:ext cx="41817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1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Управление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жизненным циклом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изделия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,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 (PLM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)</a:t>
            </a:r>
          </a:p>
          <a:p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2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Система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управления данными об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изделии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, 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PDM-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система</a:t>
            </a:r>
          </a:p>
          <a:p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3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Система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автоматизированного проектирования, САПР, 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CAD</a:t>
            </a:r>
            <a:endParaRPr lang="en-US" sz="1000" dirty="0">
              <a:solidFill>
                <a:schemeClr val="bg1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4</a:t>
            </a: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. </a:t>
            </a:r>
            <a:r>
              <a:rPr lang="ru-RU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Система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автоматизации изготовления, 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CAM </a:t>
            </a:r>
            <a:b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5. Knowledge </a:t>
            </a:r>
            <a:r>
              <a:rPr lang="en-US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Management System (KMS) - </a:t>
            </a:r>
            <a:r>
              <a:rPr lang="ru-RU" sz="1000" dirty="0">
                <a:solidFill>
                  <a:schemeClr val="bg1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Управление знаниями</a:t>
            </a:r>
          </a:p>
        </p:txBody>
      </p:sp>
      <p:graphicFrame>
        <p:nvGraphicFramePr>
          <p:cNvPr id="28" name="Схема 27"/>
          <p:cNvGraphicFramePr/>
          <p:nvPr>
            <p:extLst/>
          </p:nvPr>
        </p:nvGraphicFramePr>
        <p:xfrm>
          <a:off x="407055" y="5694407"/>
          <a:ext cx="6001220" cy="86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BFC78-306E-6745-9A97-A7458866F9F4}"/>
              </a:ext>
            </a:extLst>
          </p:cNvPr>
          <p:cNvSpPr/>
          <p:nvPr/>
        </p:nvSpPr>
        <p:spPr>
          <a:xfrm>
            <a:off x="514889" y="5437958"/>
            <a:ext cx="58293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10" fontAlgn="ctr">
              <a:buClr>
                <a:schemeClr val="bg2"/>
              </a:buClr>
              <a:buSzPct val="80000"/>
              <a:tabLst>
                <a:tab pos="176998" algn="l"/>
              </a:tabLst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SB Sans Text" panose="020B0503040504020204" pitchFamily="34" charset="0"/>
                <a:cs typeface="SB Sans Text" panose="020B0503040504020204" pitchFamily="34" charset="0"/>
              </a:rPr>
              <a:t>Элемент ЦСЦ для которого реализуется сценарий</a:t>
            </a:r>
            <a:endParaRPr lang="en-US" sz="1600" b="1" dirty="0" smtClean="0">
              <a:solidFill>
                <a:srgbClr val="00B050"/>
              </a:solidFill>
              <a:latin typeface="SB Sans Text" panose="020B0503040504020204" pitchFamily="34" charset="0"/>
              <a:cs typeface="SB Sans Text" panose="020B050304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8933" y="401679"/>
            <a:ext cx="2546459" cy="46933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2C8E36-ED12-4D49-8BD9-BAE7E2F4BA0B}"/>
              </a:ext>
            </a:extLst>
          </p:cNvPr>
          <p:cNvSpPr/>
          <p:nvPr/>
        </p:nvSpPr>
        <p:spPr bwMode="auto">
          <a:xfrm>
            <a:off x="3904373" y="386343"/>
            <a:ext cx="7977296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914401">
              <a:lnSpc>
                <a:spcPct val="120000"/>
              </a:lnSpc>
              <a:spcBef>
                <a:spcPts val="38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ИИ-ассистент инженера-конструктора промышленности по умному поиску в базах знаний конструкторской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435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5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21125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88259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4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34159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7950904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40957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8762132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GEN AI </a:t>
            </a: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В ПРОМЫШЛЕННЫХ ОТРАСЛЯХ РФ 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26" name="TextBox 10"/>
          <p:cNvSpPr txBox="1"/>
          <p:nvPr/>
        </p:nvSpPr>
        <p:spPr bwMode="auto">
          <a:xfrm>
            <a:off x="371700" y="3401864"/>
            <a:ext cx="11483660" cy="3146320"/>
          </a:xfrm>
          <a:prstGeom prst="roundRect">
            <a:avLst>
              <a:gd name="adj" fmla="val 17134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799"/>
              </a:spcAft>
              <a:defRPr/>
            </a:pPr>
            <a:endParaRPr sz="1400" u="none" dirty="0">
              <a:latin typeface="SB Sans Text Light"/>
              <a:cs typeface="SB Sans Text Ligh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78194" y="3573134"/>
            <a:ext cx="2245569" cy="2245569"/>
          </a:xfrm>
          <a:prstGeom prst="ellipse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38%</a:t>
            </a:r>
            <a:endParaRPr lang="ru-RU" sz="2000" b="1" dirty="0">
              <a:solidFill>
                <a:schemeClr val="tx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3" name="Арка 12"/>
          <p:cNvSpPr/>
          <p:nvPr/>
        </p:nvSpPr>
        <p:spPr>
          <a:xfrm rot="9207731">
            <a:off x="852973" y="3580328"/>
            <a:ext cx="2245570" cy="2245567"/>
          </a:xfrm>
          <a:prstGeom prst="blockArc">
            <a:avLst>
              <a:gd name="adj1" fmla="val 9228229"/>
              <a:gd name="adj2" fmla="val 16092540"/>
              <a:gd name="adj3" fmla="val 14162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71280" y="3613424"/>
            <a:ext cx="2245569" cy="224556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SB Sans Text Light" panose="020B0303040504020204" pitchFamily="34" charset="-52"/>
                <a:cs typeface="SB Sans Text Light" panose="020B0303040504020204" pitchFamily="34" charset="-52"/>
              </a:rPr>
              <a:t>33%</a:t>
            </a:r>
            <a:endParaRPr lang="ru-RU" sz="3600" b="1" dirty="0">
              <a:solidFill>
                <a:schemeClr val="tx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Арка 14"/>
          <p:cNvSpPr/>
          <p:nvPr/>
        </p:nvSpPr>
        <p:spPr>
          <a:xfrm rot="9057671">
            <a:off x="3836803" y="3625698"/>
            <a:ext cx="2245570" cy="2252780"/>
          </a:xfrm>
          <a:prstGeom prst="blockArc">
            <a:avLst>
              <a:gd name="adj1" fmla="val 8938709"/>
              <a:gd name="adj2" fmla="val 16092540"/>
              <a:gd name="adj3" fmla="val 14162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03" y="5950592"/>
            <a:ext cx="275371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CeraPro-Regular"/>
              </a:defRPr>
            </a:lvl1pPr>
          </a:lstStyle>
          <a:p>
            <a:r>
              <a:rPr lang="ru-RU" sz="24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АПК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5980" y="5940363"/>
            <a:ext cx="337616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CeraPro-Regular"/>
              </a:defRPr>
            </a:lvl1pPr>
          </a:lstStyle>
          <a:p>
            <a:r>
              <a:rPr lang="ru-RU" sz="2400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Промышленность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3968" y="3803760"/>
            <a:ext cx="5181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Процентное соотношение </a:t>
            </a:r>
            <a:endParaRPr lang="ru-RU" sz="2000" b="1" dirty="0" smtClean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 smtClean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компании </a:t>
            </a:r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в РФ, </a:t>
            </a:r>
          </a:p>
          <a:p>
            <a:pPr algn="ctr"/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которые внедрили технологии генеративного ИИ</a:t>
            </a:r>
            <a:endParaRPr lang="en-US" sz="2000" b="1" dirty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хотя бы в одну</a:t>
            </a:r>
            <a:r>
              <a:rPr lang="en-US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 </a:t>
            </a:r>
            <a:endParaRPr lang="ru-RU" sz="2000" b="1" dirty="0" smtClean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 smtClean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бизнес </a:t>
            </a:r>
            <a:r>
              <a:rPr lang="ru-RU" sz="2000" b="1" dirty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/ технологическую </a:t>
            </a:r>
            <a:endParaRPr lang="ru-RU" sz="2000" b="1" dirty="0" smtClean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  <a:p>
            <a:pPr algn="ctr"/>
            <a:r>
              <a:rPr lang="ru-RU" sz="2000" b="1" dirty="0" smtClean="0">
                <a:solidFill>
                  <a:srgbClr val="5DDEDE"/>
                </a:solidFill>
                <a:latin typeface="SB Sans Text Heavy"/>
                <a:ea typeface="Calibri"/>
                <a:cs typeface="SB Sans Text Heavy"/>
              </a:rPr>
              <a:t>функцию </a:t>
            </a:r>
            <a:endParaRPr lang="ru-RU" sz="2000" b="1" dirty="0">
              <a:solidFill>
                <a:srgbClr val="5DDEDE"/>
              </a:solidFill>
              <a:latin typeface="SB Sans Text Heavy"/>
              <a:ea typeface="Calibri"/>
              <a:cs typeface="SB Sans Text Heavy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70616" y="1010554"/>
            <a:ext cx="3172684" cy="2125891"/>
          </a:xfrm>
          <a:prstGeom prst="roundRect">
            <a:avLst>
              <a:gd name="adj" fmla="val 24169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ru-RU" sz="160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Ожидаемый</a:t>
            </a:r>
          </a:p>
          <a:p>
            <a:pPr algn="ctr"/>
            <a:endParaRPr lang="ru-RU" sz="4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экономический</a:t>
            </a:r>
          </a:p>
          <a:p>
            <a:pPr algn="ctr"/>
            <a:r>
              <a:rPr lang="ru-RU" sz="4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эффект от  ИИ  к  2030 г.</a:t>
            </a:r>
          </a:p>
          <a:p>
            <a:pPr algn="ctr"/>
            <a:r>
              <a:rPr lang="ru-RU" sz="4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в РФ оценивается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в</a:t>
            </a:r>
            <a:r>
              <a:rPr lang="en-US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 </a:t>
            </a:r>
            <a:r>
              <a:rPr lang="ru-RU" sz="300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7,9 – 12,8 </a:t>
            </a:r>
          </a:p>
          <a:p>
            <a:pPr algn="ctr"/>
            <a:r>
              <a:rPr lang="ru-RU" sz="1600" u="none" dirty="0" smtClean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трлн руб. в год </a:t>
            </a:r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3793266" y="1016554"/>
            <a:ext cx="3941034" cy="2119891"/>
          </a:xfrm>
          <a:prstGeom prst="roundRect">
            <a:avLst>
              <a:gd name="adj" fmla="val 1785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3813175" y="1622545"/>
          <a:ext cx="4032250" cy="164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67022" y="1092974"/>
            <a:ext cx="4258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Средний объем инвестиций в </a:t>
            </a:r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ИИ,</a:t>
            </a:r>
            <a:endParaRPr lang="ru-RU" sz="1600" b="1" dirty="0">
              <a:solidFill>
                <a:schemeClr val="bg1"/>
              </a:solidFill>
              <a:latin typeface="SB Sans Text Light" panose="020B0303040504020204" pitchFamily="34" charset="-52"/>
              <a:ea typeface="Calibri"/>
              <a:cs typeface="SB Sans Text Light" panose="020B0303040504020204" pitchFamily="34" charset="-52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% </a:t>
            </a:r>
            <a:r>
              <a:rPr lang="ru-RU" sz="1600" b="1" dirty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от годового ИТ-бюджета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984266" y="1037377"/>
            <a:ext cx="3941034" cy="2099068"/>
          </a:xfrm>
          <a:prstGeom prst="roundRect">
            <a:avLst>
              <a:gd name="adj" fmla="val 1785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33" name="Диаграмма 32"/>
          <p:cNvGraphicFramePr/>
          <p:nvPr>
            <p:extLst/>
          </p:nvPr>
        </p:nvGraphicFramePr>
        <p:xfrm>
          <a:off x="7965751" y="1385647"/>
          <a:ext cx="4032250" cy="192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Прямоугольник 33"/>
          <p:cNvSpPr/>
          <p:nvPr/>
        </p:nvSpPr>
        <p:spPr bwMode="auto">
          <a:xfrm>
            <a:off x="7808841" y="1101591"/>
            <a:ext cx="4258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Эффект от внедрения ИИ</a:t>
            </a:r>
            <a:r>
              <a:rPr lang="ru-RU" sz="1600" b="1" dirty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,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% </a:t>
            </a:r>
            <a:r>
              <a:rPr lang="en-US" sz="1600" b="1" dirty="0" smtClean="0">
                <a:solidFill>
                  <a:schemeClr val="bg1"/>
                </a:solidFill>
                <a:latin typeface="SB Sans Text Light" panose="020B0303040504020204" pitchFamily="34" charset="-52"/>
                <a:ea typeface="Calibri"/>
                <a:cs typeface="SB Sans Text Light" panose="020B0303040504020204" pitchFamily="34" charset="-52"/>
              </a:rPr>
              <a:t>EBITDA</a:t>
            </a:r>
            <a:endParaRPr lang="ru-RU" sz="1600" b="1" dirty="0">
              <a:solidFill>
                <a:schemeClr val="bg1"/>
              </a:solidFill>
              <a:latin typeface="SB Sans Text Light" panose="020B0303040504020204" pitchFamily="34" charset="-52"/>
              <a:ea typeface="Calibri"/>
              <a:cs typeface="SB Sans Text Light" panose="020B0303040504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11286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4117</Words>
  <Application>Microsoft Office PowerPoint</Application>
  <PresentationFormat>Широкоэкранный</PresentationFormat>
  <Paragraphs>562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Aptos</vt:lpstr>
      <vt:lpstr>Arial</vt:lpstr>
      <vt:lpstr>Calibri</vt:lpstr>
      <vt:lpstr>Calibri (Основной текст)</vt:lpstr>
      <vt:lpstr>Calibri Light</vt:lpstr>
      <vt:lpstr>Liberation Sans</vt:lpstr>
      <vt:lpstr>Roboto</vt:lpstr>
      <vt:lpstr>Roboto Light</vt:lpstr>
      <vt:lpstr>SB Sans Display</vt:lpstr>
      <vt:lpstr>SB Sans Display Semibold</vt:lpstr>
      <vt:lpstr>SB Sans Text</vt:lpstr>
      <vt:lpstr>SB Sans Text Heavy</vt:lpstr>
      <vt:lpstr>SB Sans Text Light</vt:lpstr>
      <vt:lpstr>SB Sans Text Medium</vt:lpstr>
      <vt:lpstr>SB Sans Text Semibold</vt:lpstr>
      <vt:lpstr>Segoe UI</vt:lpstr>
      <vt:lpstr>Times New Roman</vt:lpstr>
      <vt:lpstr>Тема Office</vt:lpstr>
      <vt:lpstr>Сельское хозяйство и пищевая промышленность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хозяйство и пищевая промышленность</dc:title>
  <dc:creator>Шляхова Екатерина Константиновна</dc:creator>
  <cp:lastModifiedBy>Шляхова Екатерина Константиновна</cp:lastModifiedBy>
  <cp:revision>1</cp:revision>
  <dcterms:created xsi:type="dcterms:W3CDTF">2026-03-30T18:27:06Z</dcterms:created>
  <dcterms:modified xsi:type="dcterms:W3CDTF">2026-03-30T18:29:10Z</dcterms:modified>
</cp:coreProperties>
</file>